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94" r:id="rId2"/>
    <p:sldId id="395" r:id="rId3"/>
    <p:sldId id="396" r:id="rId4"/>
    <p:sldId id="416" r:id="rId5"/>
    <p:sldId id="417" r:id="rId6"/>
    <p:sldId id="397" r:id="rId7"/>
    <p:sldId id="398" r:id="rId8"/>
    <p:sldId id="399" r:id="rId9"/>
    <p:sldId id="400" r:id="rId10"/>
    <p:sldId id="401" r:id="rId11"/>
    <p:sldId id="402" r:id="rId12"/>
    <p:sldId id="403" r:id="rId13"/>
    <p:sldId id="404" r:id="rId14"/>
    <p:sldId id="405" r:id="rId15"/>
    <p:sldId id="406" r:id="rId16"/>
    <p:sldId id="407" r:id="rId17"/>
    <p:sldId id="408" r:id="rId18"/>
    <p:sldId id="409" r:id="rId19"/>
    <p:sldId id="410" r:id="rId20"/>
    <p:sldId id="419" r:id="rId21"/>
    <p:sldId id="418" r:id="rId22"/>
    <p:sldId id="420" r:id="rId23"/>
    <p:sldId id="421" r:id="rId24"/>
    <p:sldId id="413" r:id="rId25"/>
  </p:sldIdLst>
  <p:sldSz cx="9144000" cy="6858000" type="screen4x3"/>
  <p:notesSz cx="7124700" cy="9410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9933"/>
    <a:srgbClr val="3366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74454" autoAdjust="0"/>
  </p:normalViewPr>
  <p:slideViewPr>
    <p:cSldViewPr>
      <p:cViewPr varScale="1">
        <p:scale>
          <a:sx n="57" d="100"/>
          <a:sy n="57" d="100"/>
        </p:scale>
        <p:origin x="-152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1956" y="-84"/>
      </p:cViewPr>
      <p:guideLst>
        <p:guide orient="horz" pos="2964"/>
        <p:guide pos="22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8768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85" tIns="47242" rIns="94485" bIns="47242" numCol="1" anchor="t" anchorCtr="0" compatLnSpc="1">
            <a:prstTxWarp prst="textNoShape">
              <a:avLst/>
            </a:prstTxWarp>
          </a:bodyPr>
          <a:lstStyle>
            <a:lvl1pPr defTabSz="944563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35425" y="0"/>
            <a:ext cx="308768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85" tIns="47242" rIns="94485" bIns="47242" numCol="1" anchor="t" anchorCtr="0" compatLnSpc="1">
            <a:prstTxWarp prst="textNoShape">
              <a:avLst/>
            </a:prstTxWarp>
          </a:bodyPr>
          <a:lstStyle>
            <a:lvl1pPr algn="r" defTabSz="944563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8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39213"/>
            <a:ext cx="308768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85" tIns="47242" rIns="94485" bIns="47242" numCol="1" anchor="b" anchorCtr="0" compatLnSpc="1">
            <a:prstTxWarp prst="textNoShape">
              <a:avLst/>
            </a:prstTxWarp>
          </a:bodyPr>
          <a:lstStyle>
            <a:lvl1pPr defTabSz="944563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8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35425" y="8939213"/>
            <a:ext cx="308768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85" tIns="47242" rIns="94485" bIns="47242" numCol="1" anchor="b" anchorCtr="0" compatLnSpc="1">
            <a:prstTxWarp prst="textNoShape">
              <a:avLst/>
            </a:prstTxWarp>
          </a:bodyPr>
          <a:lstStyle>
            <a:lvl1pPr algn="r" defTabSz="944563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E8844484-7D28-428A-910F-2290AF295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6991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8768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85" tIns="47242" rIns="94485" bIns="47242" numCol="1" anchor="t" anchorCtr="0" compatLnSpc="1">
            <a:prstTxWarp prst="textNoShape">
              <a:avLst/>
            </a:prstTxWarp>
          </a:bodyPr>
          <a:lstStyle>
            <a:lvl1pPr defTabSz="944563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35425" y="0"/>
            <a:ext cx="308768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85" tIns="47242" rIns="94485" bIns="47242" numCol="1" anchor="t" anchorCtr="0" compatLnSpc="1">
            <a:prstTxWarp prst="textNoShape">
              <a:avLst/>
            </a:prstTxWarp>
          </a:bodyPr>
          <a:lstStyle>
            <a:lvl1pPr algn="r" defTabSz="944563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209675" y="706438"/>
            <a:ext cx="4705350" cy="35290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2788" y="4470400"/>
            <a:ext cx="5699125" cy="423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85" tIns="47242" rIns="94485" bIns="472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39213"/>
            <a:ext cx="308768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85" tIns="47242" rIns="94485" bIns="47242" numCol="1" anchor="b" anchorCtr="0" compatLnSpc="1">
            <a:prstTxWarp prst="textNoShape">
              <a:avLst/>
            </a:prstTxWarp>
          </a:bodyPr>
          <a:lstStyle>
            <a:lvl1pPr defTabSz="944563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35425" y="8939213"/>
            <a:ext cx="308768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85" tIns="47242" rIns="94485" bIns="47242" numCol="1" anchor="b" anchorCtr="0" compatLnSpc="1">
            <a:prstTxWarp prst="textNoShape">
              <a:avLst/>
            </a:prstTxWarp>
          </a:bodyPr>
          <a:lstStyle>
            <a:lvl1pPr algn="r" defTabSz="944563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0FBB2D8E-666F-4778-9594-A3F10BE46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5236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FF72B4D-458C-495B-BD8A-90DB2879FE37}" type="slidenum">
              <a:rPr lang="en-US" smtClean="0"/>
              <a:pPr eaLnBrk="1" hangingPunct="1"/>
              <a:t>1</a:t>
            </a:fld>
            <a:endParaRPr lang="en-US" smtClean="0"/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468438" y="706438"/>
            <a:ext cx="3554412" cy="2665412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2788" y="3686175"/>
            <a:ext cx="5699125" cy="50180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endParaRPr lang="en-US" sz="14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066D8B7-6A9E-4539-8F5D-EA231AC8A7B0}" type="slidenum">
              <a:rPr lang="en-US" smtClean="0"/>
              <a:pPr eaLnBrk="1" hangingPunct="1"/>
              <a:t>12</a:t>
            </a:fld>
            <a:endParaRPr lang="en-US" smtClean="0"/>
          </a:p>
        </p:txBody>
      </p:sp>
      <p:sp>
        <p:nvSpPr>
          <p:cNvPr id="409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391F0AC-9920-4CB9-A70F-C33973E3F5B6}" type="slidenum">
              <a:rPr lang="en-US" smtClean="0"/>
              <a:pPr eaLnBrk="1" hangingPunct="1"/>
              <a:t>13</a:t>
            </a:fld>
            <a:endParaRPr lang="en-US" smtClean="0"/>
          </a:p>
        </p:txBody>
      </p:sp>
      <p:sp>
        <p:nvSpPr>
          <p:cNvPr id="419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charset="0"/>
              </a:rPr>
              <a:t>SIMPLE FORMULA TO TRANSFORM A b INTO AN r…</a:t>
            </a:r>
          </a:p>
          <a:p>
            <a:endParaRPr lang="en-US" smtClean="0">
              <a:latin typeface="Arial" charset="0"/>
            </a:endParaRPr>
          </a:p>
          <a:p>
            <a:r>
              <a:rPr lang="en-US" smtClean="0">
                <a:latin typeface="Arial" charset="0"/>
              </a:rPr>
              <a:t>Strong positive relationship between x &amp; y.</a:t>
            </a:r>
          </a:p>
          <a:p>
            <a:endParaRPr lang="en-US" smtClean="0">
              <a:latin typeface="Arial" charset="0"/>
            </a:endParaRPr>
          </a:p>
          <a:p>
            <a:r>
              <a:rPr lang="en-US" smtClean="0">
                <a:latin typeface="Arial" charset="0"/>
              </a:rPr>
              <a:t>So, Pearson’s r is superior to b (the slope) for discussing the association between two interval-ratio variables in that Pearson’s r is bounded (score of  -1 to 1).   </a:t>
            </a:r>
          </a:p>
          <a:p>
            <a:endParaRPr lang="en-US" smtClean="0">
              <a:latin typeface="Arial" charset="0"/>
            </a:endParaRPr>
          </a:p>
          <a:p>
            <a:r>
              <a:rPr lang="en-US" smtClean="0">
                <a:latin typeface="Arial" charset="0"/>
              </a:rPr>
              <a:t>The major advantage of this is that you can look at the association b/t two variables with very different scales. </a:t>
            </a:r>
          </a:p>
          <a:p>
            <a:endParaRPr lang="en-US" smtClean="0">
              <a:latin typeface="Arial" charset="0"/>
            </a:endParaRPr>
          </a:p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EF345ED-8EC5-4D66-8D6D-9C33C9CB756C}" type="slidenum">
              <a:rPr lang="en-US" smtClean="0"/>
              <a:pPr eaLnBrk="1" hangingPunct="1"/>
              <a:t>14</a:t>
            </a:fld>
            <a:endParaRPr lang="en-US" smtClean="0"/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795463" y="157163"/>
            <a:ext cx="3136900" cy="2352675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8750" y="2587625"/>
            <a:ext cx="6570663" cy="68230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675C353-A868-43EE-A0DC-BB2E762CF480}" type="slidenum">
              <a:rPr lang="en-US" smtClean="0"/>
              <a:pPr eaLnBrk="1" hangingPunct="1"/>
              <a:t>15</a:t>
            </a:fld>
            <a:endParaRPr lang="en-US" smtClean="0"/>
          </a:p>
        </p:txBody>
      </p:sp>
      <p:sp>
        <p:nvSpPr>
          <p:cNvPr id="44035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201738" y="157163"/>
            <a:ext cx="3136900" cy="2352675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8750" y="2587625"/>
            <a:ext cx="6727825" cy="66659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000" dirty="0" smtClean="0">
                <a:latin typeface="Arial" charset="0"/>
              </a:rPr>
              <a:t>BOARD: MEAN # OF CANS OF SODA CONSUMED IS 3.6.  IF WE DIDN’T HAVE INFO ON X, THIS WOULD BE OUR BEST PREDICTION.</a:t>
            </a:r>
          </a:p>
          <a:p>
            <a:pPr>
              <a:lnSpc>
                <a:spcPct val="90000"/>
              </a:lnSpc>
            </a:pPr>
            <a:endParaRPr lang="en-US" sz="10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1000" dirty="0" smtClean="0">
                <a:latin typeface="Arial" charset="0"/>
              </a:rPr>
              <a:t>THIS LINE COMES VERY CLOSE TO SOME  POINTS, BUT IS QUITE FAR AWAY FROM OTHERS.</a:t>
            </a:r>
          </a:p>
          <a:p>
            <a:pPr>
              <a:lnSpc>
                <a:spcPct val="90000"/>
              </a:lnSpc>
            </a:pPr>
            <a:endParaRPr lang="en-US" sz="10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1000" dirty="0" smtClean="0">
                <a:latin typeface="Arial" charset="0"/>
              </a:rPr>
              <a:t>If we know nothing about x, what is our best guess about the number of self-reported  crimes that they are engaged in?</a:t>
            </a:r>
          </a:p>
          <a:p>
            <a:pPr>
              <a:lnSpc>
                <a:spcPct val="90000"/>
              </a:lnSpc>
            </a:pPr>
            <a:endParaRPr lang="en-US" sz="10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1000" dirty="0" smtClean="0">
                <a:latin typeface="Arial" charset="0"/>
              </a:rPr>
              <a:t>Our “best guess” will always be the mean value of y (variation around the mean is always a minimum).  </a:t>
            </a:r>
          </a:p>
          <a:p>
            <a:pPr>
              <a:lnSpc>
                <a:spcPct val="90000"/>
              </a:lnSpc>
            </a:pPr>
            <a:r>
              <a:rPr lang="en-US" sz="1000" dirty="0" smtClean="0">
                <a:latin typeface="Arial" charset="0"/>
              </a:rPr>
              <a:t>This is because the scores of any variable vary less around the mean than around any other point. </a:t>
            </a:r>
          </a:p>
          <a:p>
            <a:pPr>
              <a:lnSpc>
                <a:spcPct val="90000"/>
              </a:lnSpc>
            </a:pPr>
            <a:endParaRPr lang="en-US" sz="10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1000" dirty="0" smtClean="0">
                <a:latin typeface="Arial" charset="0"/>
              </a:rPr>
              <a:t>If we predict the mean of Y for every case, we will make fewer errors of prediction than if we predict any other value for Y.  In other words, squared deviations from a mean are at a minimum:</a:t>
            </a:r>
          </a:p>
          <a:p>
            <a:pPr>
              <a:lnSpc>
                <a:spcPct val="90000"/>
              </a:lnSpc>
            </a:pPr>
            <a:endParaRPr lang="en-US" sz="1000" b="1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1000" b="1" dirty="0" smtClean="0">
                <a:latin typeface="Arial" charset="0"/>
              </a:rPr>
              <a:t>∑(Y-Y)2 = minimum</a:t>
            </a:r>
          </a:p>
          <a:p>
            <a:pPr>
              <a:lnSpc>
                <a:spcPct val="90000"/>
              </a:lnSpc>
            </a:pPr>
            <a:r>
              <a:rPr lang="en-US" sz="1000" b="1" dirty="0" smtClean="0">
                <a:latin typeface="Arial" charset="0"/>
              </a:rPr>
              <a:t>BOARD: VARIATION AROUND THE MEAN IS ALWAYS THE MINIMUM POSSIBLE</a:t>
            </a:r>
          </a:p>
          <a:p>
            <a:pPr>
              <a:lnSpc>
                <a:spcPct val="90000"/>
              </a:lnSpc>
            </a:pPr>
            <a:endParaRPr lang="en-US" sz="1000" b="1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1000" dirty="0" smtClean="0">
                <a:latin typeface="Arial" charset="0"/>
              </a:rPr>
              <a:t>So, if we knew nothing about X, the squared deviations from our prediction will sum up to the total variation in y.</a:t>
            </a:r>
          </a:p>
          <a:p>
            <a:pPr>
              <a:lnSpc>
                <a:spcPct val="90000"/>
              </a:lnSpc>
            </a:pPr>
            <a:endParaRPr lang="en-US" sz="10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1000" dirty="0" smtClean="0">
                <a:latin typeface="Arial" charset="0"/>
              </a:rPr>
              <a:t>The vertical lines from the actual scores to the predicted score (Y bar) represent the amount of error we would make when predicting Y while ignoring X.</a:t>
            </a:r>
          </a:p>
          <a:p>
            <a:pPr>
              <a:lnSpc>
                <a:spcPct val="90000"/>
              </a:lnSpc>
            </a:pPr>
            <a:r>
              <a:rPr lang="en-US" sz="1000" dirty="0" smtClean="0">
                <a:latin typeface="Arial" charset="0"/>
              </a:rPr>
              <a:t>THIS IS TOTAL VARIATION IN Y.</a:t>
            </a:r>
          </a:p>
          <a:p>
            <a:pPr>
              <a:lnSpc>
                <a:spcPct val="90000"/>
              </a:lnSpc>
            </a:pPr>
            <a:endParaRPr lang="en-US" sz="10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1000" dirty="0" smtClean="0">
                <a:latin typeface="Arial" charset="0"/>
              </a:rPr>
              <a:t>Now, when we know X, we can calculate a regression equation and make predictions about Y using the regression coefficient.</a:t>
            </a:r>
          </a:p>
          <a:p>
            <a:pPr>
              <a:lnSpc>
                <a:spcPct val="90000"/>
              </a:lnSpc>
            </a:pPr>
            <a:r>
              <a:rPr lang="en-US" sz="1000" dirty="0" smtClean="0">
                <a:latin typeface="Arial" charset="0"/>
              </a:rPr>
              <a:t>If the two variables have a linear relationship, then predicting scores on Y from the least squares regression equation will incorporate X and improve our ability to predict Y.</a:t>
            </a:r>
          </a:p>
          <a:p>
            <a:pPr>
              <a:lnSpc>
                <a:spcPct val="90000"/>
              </a:lnSpc>
            </a:pPr>
            <a:endParaRPr lang="en-US" sz="10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1000" dirty="0" smtClean="0">
                <a:latin typeface="Arial" charset="0"/>
              </a:rPr>
              <a:t>So, our next step is to determine the extent to which knowledge of X improves our ability to predict Y.</a:t>
            </a:r>
          </a:p>
          <a:p>
            <a:pPr>
              <a:lnSpc>
                <a:spcPct val="90000"/>
              </a:lnSpc>
            </a:pPr>
            <a:endParaRPr lang="en-US" sz="10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1000" dirty="0" smtClean="0">
                <a:latin typeface="Arial" charset="0"/>
              </a:rPr>
              <a:t>This sum is called the explained variation – tells us how our ability to predict Y when taking X into account.</a:t>
            </a:r>
          </a:p>
          <a:p>
            <a:pPr>
              <a:lnSpc>
                <a:spcPct val="90000"/>
              </a:lnSpc>
            </a:pPr>
            <a:endParaRPr lang="en-US" sz="10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1000" dirty="0" smtClean="0">
                <a:latin typeface="Arial" charset="0"/>
              </a:rPr>
              <a:t>It is a measure of how much better our prediction has gotten </a:t>
            </a:r>
            <a:r>
              <a:rPr lang="en-US" sz="1000" b="1" dirty="0" smtClean="0">
                <a:latin typeface="Arial" charset="0"/>
              </a:rPr>
              <a:t>(as opposed to just using the mean of y.  In other words, it represents the proportion of the variation in y that is explained by x).</a:t>
            </a:r>
          </a:p>
          <a:p>
            <a:pPr>
              <a:lnSpc>
                <a:spcPct val="90000"/>
              </a:lnSpc>
            </a:pPr>
            <a:endParaRPr lang="en-US" sz="1000" b="1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1000" dirty="0" smtClean="0">
                <a:latin typeface="Arial" charset="0"/>
              </a:rPr>
              <a:t>VERTICAL LINES (REPRESENTING ERROR BETWEEN PREDICTED &amp; OBSERVED) ARE SHORTER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38F2341-4EB6-4F19-8ECB-F94BE970D817}" type="slidenum">
              <a:rPr lang="en-US" smtClean="0"/>
              <a:pPr eaLnBrk="1" hangingPunct="1"/>
              <a:t>16</a:t>
            </a:fld>
            <a:endParaRPr lang="en-US" smtClean="0"/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charset="0"/>
              </a:rPr>
              <a:t>The formula for r2 is explained variation/total variation – that is, the proportion of the total variation in Y that is attributable to or explained by X.  </a:t>
            </a:r>
          </a:p>
          <a:p>
            <a:endParaRPr lang="en-US" smtClean="0">
              <a:latin typeface="Arial" charset="0"/>
            </a:endParaRPr>
          </a:p>
          <a:p>
            <a:r>
              <a:rPr lang="en-US" smtClean="0">
                <a:latin typeface="Arial" charset="0"/>
              </a:rPr>
              <a:t>Just like other PRE measures, r2 indicates precisely the extent to which x helps us predict, understand, or explain X  (much less ambiguous than r).</a:t>
            </a:r>
          </a:p>
          <a:p>
            <a:endParaRPr lang="en-US" smtClean="0">
              <a:latin typeface="Arial" charset="0"/>
            </a:endParaRPr>
          </a:p>
          <a:p>
            <a:r>
              <a:rPr lang="en-US" smtClean="0">
                <a:latin typeface="Arial" charset="0"/>
              </a:rPr>
              <a:t>The variation that is not explained by x (1-r2) is referred to as the unexplained variation (or, the difference between our best prediction of Y with X and the actual scores.  </a:t>
            </a:r>
          </a:p>
          <a:p>
            <a:r>
              <a:rPr lang="en-US" smtClean="0">
                <a:latin typeface="Arial" charset="0"/>
              </a:rPr>
              <a:t>Unexplained variation is usually attributed to the influence of some combination of other variables </a:t>
            </a:r>
          </a:p>
          <a:p>
            <a:endParaRPr lang="en-US" smtClean="0">
              <a:latin typeface="Arial" charset="0"/>
            </a:endParaRPr>
          </a:p>
          <a:p>
            <a:r>
              <a:rPr lang="en-US" smtClean="0">
                <a:latin typeface="Arial" charset="0"/>
              </a:rPr>
              <a:t>(THIS IS HUGE, AND IS SOMETHING YOU’LL BE GETTING INTO A LOT MORE IN 3152 – RARELY IN THE “REAL” SOCIAL WORLD CAN ALL VARIATION IN A FACTOR BE EXPLAINED BY JUST ONE OTHER FACTOR – THE ECONOMY, CRIME, ETC ARE COMPLEX PHENOMENA), </a:t>
            </a:r>
          </a:p>
          <a:p>
            <a:r>
              <a:rPr lang="en-US" smtClean="0">
                <a:latin typeface="Arial" charset="0"/>
              </a:rPr>
              <a:t>measurement error, or random chance.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39D3B40-20FA-490A-AED3-709FD14A991B}" type="slidenum">
              <a:rPr lang="en-US" smtClean="0"/>
              <a:pPr eaLnBrk="1" hangingPunct="1"/>
              <a:t>17</a:t>
            </a:fld>
            <a:endParaRPr lang="en-US" smtClean="0"/>
          </a:p>
        </p:txBody>
      </p:sp>
      <p:sp>
        <p:nvSpPr>
          <p:cNvPr id="460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2788" y="4470400"/>
            <a:ext cx="5699125" cy="47053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charset="0"/>
              </a:rPr>
              <a:t>So, to continue with our example, squaring the Pearson’s r for the relationship b/t # of children in a family &amp; number of self-reported crimes committed in a 6-month span gives us an r2 of…</a:t>
            </a:r>
          </a:p>
          <a:p>
            <a:endParaRPr lang="en-US" smtClean="0">
              <a:latin typeface="Arial" charset="0"/>
            </a:endParaRPr>
          </a:p>
          <a:p>
            <a:endParaRPr lang="en-US" smtClean="0">
              <a:latin typeface="Arial" charset="0"/>
            </a:endParaRPr>
          </a:p>
          <a:p>
            <a:r>
              <a:rPr lang="en-US" smtClean="0">
                <a:latin typeface="Arial" charset="0"/>
              </a:rPr>
              <a:t>INTERPRETATION:  ANOTHER PRE-BASED MEASURE…</a:t>
            </a:r>
          </a:p>
          <a:p>
            <a:endParaRPr lang="en-US" smtClean="0">
              <a:latin typeface="Arial" charset="0"/>
            </a:endParaRPr>
          </a:p>
          <a:p>
            <a:r>
              <a:rPr lang="en-US" smtClean="0">
                <a:latin typeface="Arial" charset="0"/>
              </a:rPr>
              <a:t>On the other hand, maybe there’s another variable out there that does a better job at predicting how many crimes a person commits.  Perhaps, for example, it is the number of delinquent peers they hang out with, or if they hang out with any delinquent peers.  </a:t>
            </a:r>
          </a:p>
          <a:p>
            <a:endParaRPr lang="en-US" smtClean="0">
              <a:latin typeface="Arial" charset="0"/>
            </a:endParaRPr>
          </a:p>
          <a:p>
            <a:r>
              <a:rPr lang="en-US" smtClean="0">
                <a:latin typeface="Arial" charset="0"/>
              </a:rPr>
              <a:t>In this case, the r2 might be higher for another factor.</a:t>
            </a:r>
          </a:p>
          <a:p>
            <a:endParaRPr lang="en-US" smtClean="0">
              <a:latin typeface="Arial" charset="0"/>
            </a:endParaRPr>
          </a:p>
          <a:p>
            <a:r>
              <a:rPr lang="en-US" smtClean="0">
                <a:latin typeface="Arial" charset="0"/>
              </a:rPr>
              <a:t>In multiple regression, we can consider both simultaneously – have 2 x’s predicting or explaining variation in the same y.</a:t>
            </a:r>
          </a:p>
          <a:p>
            <a:endParaRPr lang="en-US" smtClean="0">
              <a:latin typeface="Arial" charset="0"/>
            </a:endParaRPr>
          </a:p>
          <a:p>
            <a:endParaRPr lang="en-US" smtClean="0">
              <a:latin typeface="Arial" charset="0"/>
            </a:endParaRPr>
          </a:p>
          <a:p>
            <a:r>
              <a:rPr lang="en-US" smtClean="0">
                <a:latin typeface="Arial" charset="0"/>
              </a:rPr>
              <a:t>(PRELUDE TO MULTIVARIATE REGRESSION)</a:t>
            </a:r>
          </a:p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D776F63-3E6C-4E04-9CD2-310612254607}" type="slidenum">
              <a:rPr lang="en-US" smtClean="0"/>
              <a:pPr eaLnBrk="1" hangingPunct="1"/>
              <a:t>18</a:t>
            </a:fld>
            <a:endParaRPr lang="en-US" smtClean="0"/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charset="0"/>
              </a:rPr>
              <a:t>MOBILITY RATES OF STATES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2EB80F1-E4AA-423B-9546-14DD20F60177}" type="slidenum">
              <a:rPr lang="en-US" smtClean="0"/>
              <a:pPr eaLnBrk="1" hangingPunct="1"/>
              <a:t>19</a:t>
            </a:fld>
            <a:endParaRPr lang="en-US" smtClean="0"/>
          </a:p>
        </p:txBody>
      </p:sp>
      <p:sp>
        <p:nvSpPr>
          <p:cNvPr id="481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charset="0"/>
              </a:rPr>
              <a:t>MOBILITY RATES OF STATES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BB2D8E-666F-4778-9594-A3F10BE46A2E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23218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790A614-B377-4AEB-85F4-4B8556E8676D}" type="slidenum">
              <a:rPr lang="en-US" smtClean="0"/>
              <a:pPr eaLnBrk="1" hangingPunct="1"/>
              <a:t>24</a:t>
            </a:fld>
            <a:endParaRPr lang="en-US" smtClean="0"/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b="1" smtClean="0">
              <a:latin typeface="Arial" charset="0"/>
            </a:endParaRPr>
          </a:p>
          <a:p>
            <a:endParaRPr lang="en-US" smtClean="0">
              <a:latin typeface="Arial" charset="0"/>
            </a:endParaRPr>
          </a:p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1BD8856-D9BF-47ED-B19E-FB4D726EDE82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b="1" smtClean="0">
                <a:latin typeface="Arial" charset="0"/>
              </a:rPr>
              <a:t>(</a:t>
            </a:r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9CC2438-32A6-4176-8F23-7BD59F13C90E}" type="slidenum">
              <a:rPr lang="en-US" smtClean="0"/>
              <a:pPr eaLnBrk="1" hangingPunct="1"/>
              <a:t>3</a:t>
            </a:fld>
            <a:endParaRPr lang="en-US" smtClean="0"/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2788" y="4470400"/>
            <a:ext cx="5699125" cy="45481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D875D5C-4AF1-4CA7-8455-A17D24987D31}" type="slidenum">
              <a:rPr lang="en-US" smtClean="0"/>
              <a:pPr eaLnBrk="1" hangingPunct="1"/>
              <a:t>6</a:t>
            </a:fld>
            <a:endParaRPr lang="en-US" smtClean="0"/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b="1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85E462E-9318-4D91-AD8B-409B24BEAD02}" type="slidenum">
              <a:rPr lang="en-US" smtClean="0"/>
              <a:pPr eaLnBrk="1" hangingPunct="1"/>
              <a:t>7</a:t>
            </a:fld>
            <a:endParaRPr lang="en-US" smtClean="0"/>
          </a:p>
        </p:txBody>
      </p:sp>
      <p:sp>
        <p:nvSpPr>
          <p:cNvPr id="3584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27125" y="157163"/>
            <a:ext cx="4076700" cy="3057525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3294063"/>
            <a:ext cx="6570662" cy="58816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80CF932-B736-4E8B-85A5-1F6E581929AE}" type="slidenum">
              <a:rPr lang="en-US" smtClean="0"/>
              <a:pPr eaLnBrk="1" hangingPunct="1"/>
              <a:t>8</a:t>
            </a:fld>
            <a:endParaRPr lang="en-US" smtClean="0"/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charset="0"/>
              </a:rPr>
              <a:t>EXAMPLE WITH HEIGHT WEIGHT….</a:t>
            </a:r>
          </a:p>
          <a:p>
            <a:endParaRPr lang="en-US" smtClean="0">
              <a:latin typeface="Arial" charset="0"/>
            </a:endParaRPr>
          </a:p>
          <a:p>
            <a:r>
              <a:rPr lang="en-US" smtClean="0">
                <a:latin typeface="Arial" charset="0"/>
              </a:rPr>
              <a:t>SAMPLE OF MALES</a:t>
            </a:r>
          </a:p>
          <a:p>
            <a:endParaRPr lang="en-US" smtClean="0">
              <a:latin typeface="Arial" charset="0"/>
            </a:endParaRPr>
          </a:p>
          <a:p>
            <a:endParaRPr lang="en-US" smtClean="0">
              <a:latin typeface="Arial" charset="0"/>
            </a:endParaRPr>
          </a:p>
          <a:p>
            <a:r>
              <a:rPr lang="en-US" smtClean="0">
                <a:latin typeface="Arial" charset="0"/>
              </a:rPr>
              <a:t>INTERPRETATION OF THIS  SLOPE:</a:t>
            </a:r>
          </a:p>
          <a:p>
            <a:endParaRPr lang="en-US" smtClean="0">
              <a:latin typeface="Arial" charset="0"/>
            </a:endParaRPr>
          </a:p>
          <a:p>
            <a:r>
              <a:rPr lang="en-US" smtClean="0">
                <a:latin typeface="Arial" charset="0"/>
              </a:rPr>
              <a:t>FOR EACH 1-INCH INCREASE IN HEIGHT, WEIGHT INCREASES 0.9 OF A POUND.</a:t>
            </a:r>
          </a:p>
          <a:p>
            <a:endParaRPr lang="en-US" smtClean="0">
              <a:latin typeface="Arial" charset="0"/>
            </a:endParaRPr>
          </a:p>
          <a:p>
            <a:r>
              <a:rPr lang="en-US" smtClean="0">
                <a:latin typeface="Arial" charset="0"/>
              </a:rPr>
              <a:t>QUESTIONS?</a:t>
            </a:r>
          </a:p>
          <a:p>
            <a:endParaRPr lang="en-US" smtClean="0">
              <a:latin typeface="Arial" charset="0"/>
            </a:endParaRPr>
          </a:p>
          <a:p>
            <a:r>
              <a:rPr lang="en-US" b="1" u="sng" smtClean="0">
                <a:latin typeface="Arial" charset="0"/>
              </a:rPr>
              <a:t>PUT THIS ON THE BOARD:</a:t>
            </a:r>
          </a:p>
          <a:p>
            <a:pPr lvl="1"/>
            <a:r>
              <a:rPr lang="en-US" sz="900" smtClean="0">
                <a:latin typeface="Arial" charset="0"/>
              </a:rPr>
              <a:t>Y = 102 + (.9)(70) = 102 + 63</a:t>
            </a:r>
          </a:p>
          <a:p>
            <a:pPr lvl="1"/>
            <a:r>
              <a:rPr lang="en-US" sz="900" smtClean="0">
                <a:latin typeface="Arial" charset="0"/>
              </a:rPr>
              <a:t>        = 165 pounds</a:t>
            </a:r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D1F94E6-F74F-4DDE-9763-A0EB79A52F73}" type="slidenum">
              <a:rPr lang="en-US" smtClean="0"/>
              <a:pPr eaLnBrk="1" hangingPunct="1"/>
              <a:t>9</a:t>
            </a:fld>
            <a:endParaRPr lang="en-US" smtClean="0"/>
          </a:p>
        </p:txBody>
      </p:sp>
      <p:sp>
        <p:nvSpPr>
          <p:cNvPr id="378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b="1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34ECF7C-7B69-4622-AACD-90B84EF58387}" type="slidenum">
              <a:rPr lang="en-US" smtClean="0"/>
              <a:pPr eaLnBrk="1" hangingPunct="1"/>
              <a:t>10</a:t>
            </a:fld>
            <a:endParaRPr lang="en-US" smtClean="0"/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Arial" charset="0"/>
              </a:rPr>
              <a:t>y intercept (a) is 0.7 &amp; slope (b) is .99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45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EE3874F-94AE-416E-840C-B263688E7E6E}" type="slidenum">
              <a:rPr lang="en-US" smtClean="0"/>
              <a:pPr eaLnBrk="1" hangingPunct="1"/>
              <a:t>11</a:t>
            </a:fld>
            <a:endParaRPr lang="en-US" smtClean="0"/>
          </a:p>
        </p:txBody>
      </p:sp>
      <p:sp>
        <p:nvSpPr>
          <p:cNvPr id="399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30F24-549B-4FA0-A586-C63767BC30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949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A8CB28-5B1F-4A85-8CCC-A1083CCF0F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000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9B7D96-4840-4CD0-BFA5-51F5D2432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6388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E942E-0934-4B18-A86B-14FD090853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200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697F5-4654-472F-82A0-C7D80A8608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5442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82AA2-C6C0-4799-A881-8E58F865FA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315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533BC-1663-46AA-A8F7-2831B4D908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710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213D7-AF75-455E-A4BB-D497E190E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498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D5437-4AB3-4A7D-A48F-CBC3DF73F8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629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3AF52B-E620-43FC-825C-097BFE906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090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244BB1-868D-48E4-B173-5EDA6A6898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620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112DE3-A179-4E77-BD6B-639D374B8B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401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214CA-1CDE-4A9F-AB2D-09F0FC7E91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711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39022-4D98-46FD-8C9E-5B992A10AF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692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481A42B6-DBFD-4E4E-9587-7C1C6B730E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5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6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7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bcs.whfreeman.com/ips4e/cat_010/applets/CorrelationRegression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4000" smtClean="0">
                <a:solidFill>
                  <a:srgbClr val="0000FF"/>
                </a:solidFill>
              </a:rPr>
              <a:t>ASSOCIATION BETWEEN INTERVAL-RATIO VARIABLES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18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984250"/>
          </a:xfrm>
        </p:spPr>
        <p:txBody>
          <a:bodyPr/>
          <a:lstStyle/>
          <a:p>
            <a:r>
              <a:rPr lang="en-US" sz="3500" smtClean="0"/>
              <a:t>Example 2</a:t>
            </a:r>
          </a:p>
        </p:txBody>
      </p:sp>
      <p:sp>
        <p:nvSpPr>
          <p:cNvPr id="4597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95400"/>
            <a:ext cx="4038600" cy="5257800"/>
          </a:xfrm>
        </p:spPr>
        <p:txBody>
          <a:bodyPr/>
          <a:lstStyle/>
          <a:p>
            <a:r>
              <a:rPr lang="en-US" sz="2000" dirty="0" smtClean="0"/>
              <a:t>Example 2: Examining the link between # hours of daily TV watching (X) &amp; # of cans of soda consumed per day. (Y)</a:t>
            </a:r>
            <a:endParaRPr lang="en-US" sz="2000" i="1" dirty="0" smtClean="0">
              <a:sym typeface="Symbol" pitchFamily="18" charset="2"/>
            </a:endParaRPr>
          </a:p>
          <a:p>
            <a:pPr lvl="2">
              <a:buFont typeface="Wingdings" pitchFamily="2" charset="2"/>
              <a:buNone/>
            </a:pPr>
            <a:endParaRPr lang="en-US" sz="2100" i="1" dirty="0" smtClean="0">
              <a:sym typeface="Symbol" pitchFamily="18" charset="2"/>
            </a:endParaRPr>
          </a:p>
          <a:p>
            <a:r>
              <a:rPr lang="en-US" sz="2200" i="1" dirty="0" smtClean="0">
                <a:sym typeface="Symbol" pitchFamily="18" charset="2"/>
              </a:rPr>
              <a:t>The regression line for this problem:</a:t>
            </a:r>
          </a:p>
          <a:p>
            <a:pPr lvl="1"/>
            <a:r>
              <a:rPr lang="en-US" sz="2000" dirty="0" smtClean="0">
                <a:sym typeface="Symbol" pitchFamily="18" charset="2"/>
              </a:rPr>
              <a:t>Y = 0.7 + .99x</a:t>
            </a:r>
            <a:endParaRPr lang="en-US" sz="2000" dirty="0" smtClean="0"/>
          </a:p>
          <a:p>
            <a:pPr lvl="2"/>
            <a:r>
              <a:rPr lang="en-US" sz="1900" dirty="0" smtClean="0">
                <a:sym typeface="Symbol" pitchFamily="18" charset="2"/>
              </a:rPr>
              <a:t>If a person watches 3 hours of TV per day, how many cans of soda would he be expected to consume according to the regression equation</a:t>
            </a:r>
            <a:r>
              <a:rPr lang="en-US" sz="1900" dirty="0" smtClean="0">
                <a:sym typeface="Symbol" pitchFamily="18" charset="2"/>
              </a:rPr>
              <a:t>?</a:t>
            </a:r>
            <a:endParaRPr lang="en-US" sz="1900" dirty="0" smtClean="0">
              <a:sym typeface="Symbol" pitchFamily="18" charset="2"/>
            </a:endParaRP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>
            <p:ph sz="half" idx="2"/>
          </p:nvPr>
        </p:nvGraphicFramePr>
        <p:xfrm>
          <a:off x="3962400" y="1447800"/>
          <a:ext cx="5029200" cy="449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Picture" r:id="rId4" imgW="4572000" imgH="3660851" progId="StaticEnhancedMetafile">
                  <p:embed/>
                </p:oleObj>
              </mc:Choice>
              <mc:Fallback>
                <p:oleObj name="Picture" r:id="rId4" imgW="4572000" imgH="3660851" progId="StaticEnhancedMetafile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1447800"/>
                        <a:ext cx="5029200" cy="449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977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991600" cy="1143000"/>
          </a:xfrm>
        </p:spPr>
        <p:txBody>
          <a:bodyPr/>
          <a:lstStyle/>
          <a:p>
            <a:r>
              <a:rPr lang="en-US" sz="3000" smtClean="0"/>
              <a:t>The Slope (b) – A Strength &amp; A Weakness</a:t>
            </a:r>
          </a:p>
        </p:txBody>
      </p:sp>
      <p:sp>
        <p:nvSpPr>
          <p:cNvPr id="461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lvl="1">
              <a:lnSpc>
                <a:spcPct val="90000"/>
              </a:lnSpc>
            </a:pPr>
            <a:endParaRPr lang="en-US" sz="2200" smtClean="0"/>
          </a:p>
          <a:p>
            <a:pPr lvl="1">
              <a:lnSpc>
                <a:spcPct val="90000"/>
              </a:lnSpc>
            </a:pPr>
            <a:r>
              <a:rPr lang="en-US" sz="2200" smtClean="0"/>
              <a:t>We know that b indicates the change in Y for a unit change in X, but b is not really a good measure of strength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600" smtClean="0"/>
          </a:p>
          <a:p>
            <a:pPr lvl="1">
              <a:lnSpc>
                <a:spcPct val="90000"/>
              </a:lnSpc>
            </a:pPr>
            <a:r>
              <a:rPr lang="en-US" sz="2200" smtClean="0"/>
              <a:t>Weakness</a:t>
            </a:r>
          </a:p>
          <a:p>
            <a:pPr lvl="1">
              <a:lnSpc>
                <a:spcPct val="90000"/>
              </a:lnSpc>
            </a:pPr>
            <a:r>
              <a:rPr lang="en-US" sz="2200" smtClean="0"/>
              <a:t>It is unbounded (can be &gt;1 or &lt;-1) making it hard to interpret</a:t>
            </a:r>
          </a:p>
          <a:p>
            <a:pPr lvl="2">
              <a:lnSpc>
                <a:spcPct val="90000"/>
              </a:lnSpc>
            </a:pPr>
            <a:r>
              <a:rPr lang="en-US" sz="2100" smtClean="0"/>
              <a:t>The size of b is influenced by the scale that each variable is measured 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82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001000" cy="685800"/>
          </a:xfrm>
        </p:spPr>
        <p:txBody>
          <a:bodyPr/>
          <a:lstStyle/>
          <a:p>
            <a:r>
              <a:rPr lang="en-US" sz="3000" smtClean="0"/>
              <a:t>Pearson’s r Correlation Coefficient</a:t>
            </a:r>
          </a:p>
        </p:txBody>
      </p:sp>
      <p:sp>
        <p:nvSpPr>
          <p:cNvPr id="463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8001000" cy="5105400"/>
          </a:xfrm>
        </p:spPr>
        <p:txBody>
          <a:bodyPr/>
          <a:lstStyle/>
          <a:p>
            <a:r>
              <a:rPr lang="en-US" smtClean="0"/>
              <a:t>By contrast, Pearson’s r is bounded </a:t>
            </a:r>
          </a:p>
          <a:p>
            <a:pPr lvl="1"/>
            <a:r>
              <a:rPr lang="en-US" smtClean="0"/>
              <a:t>a value of 0.0 indicates no linear relationship and a value of +/-1.00 indicates a perfect linear relationship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387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001000" cy="609600"/>
          </a:xfrm>
        </p:spPr>
        <p:txBody>
          <a:bodyPr/>
          <a:lstStyle/>
          <a:p>
            <a:r>
              <a:rPr lang="en-US" smtClean="0"/>
              <a:t>Pearson’s r</a:t>
            </a:r>
          </a:p>
        </p:txBody>
      </p:sp>
      <p:sp>
        <p:nvSpPr>
          <p:cNvPr id="465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762000"/>
            <a:ext cx="8382000" cy="5867400"/>
          </a:xfrm>
        </p:spPr>
        <p:txBody>
          <a:bodyPr/>
          <a:lstStyle/>
          <a:p>
            <a:pPr lvl="2">
              <a:buFont typeface="Wingdings" pitchFamily="2" charset="2"/>
              <a:buNone/>
            </a:pPr>
            <a:r>
              <a:rPr lang="en-US" smtClean="0">
                <a:sym typeface="Symbol" pitchFamily="18" charset="2"/>
              </a:rPr>
              <a:t>Y = 0.7 + .99x</a:t>
            </a:r>
          </a:p>
          <a:p>
            <a:pPr lvl="2">
              <a:buFont typeface="Wingdings" pitchFamily="2" charset="2"/>
              <a:buNone/>
            </a:pPr>
            <a:endParaRPr lang="en-US" smtClean="0"/>
          </a:p>
          <a:p>
            <a:pPr lvl="2">
              <a:buFont typeface="Wingdings" pitchFamily="2" charset="2"/>
              <a:buNone/>
            </a:pPr>
            <a:r>
              <a:rPr lang="en-US" smtClean="0"/>
              <a:t>s</a:t>
            </a:r>
            <a:r>
              <a:rPr lang="en-US" i="1" baseline="-25000" smtClean="0"/>
              <a:t>x</a:t>
            </a:r>
            <a:r>
              <a:rPr lang="en-US" smtClean="0"/>
              <a:t> = 1.51</a:t>
            </a:r>
          </a:p>
          <a:p>
            <a:pPr lvl="2">
              <a:buFont typeface="Wingdings" pitchFamily="2" charset="2"/>
              <a:buNone/>
            </a:pPr>
            <a:r>
              <a:rPr lang="en-US" i="1" smtClean="0">
                <a:sym typeface="Symbol" pitchFamily="18" charset="2"/>
              </a:rPr>
              <a:t>s</a:t>
            </a:r>
            <a:r>
              <a:rPr lang="en-US" i="1" baseline="-25000" smtClean="0">
                <a:sym typeface="Symbol" pitchFamily="18" charset="2"/>
              </a:rPr>
              <a:t>y </a:t>
            </a:r>
            <a:r>
              <a:rPr lang="en-US" i="1" smtClean="0">
                <a:sym typeface="Symbol" pitchFamily="18" charset="2"/>
              </a:rPr>
              <a:t>= </a:t>
            </a:r>
            <a:r>
              <a:rPr lang="en-US" smtClean="0">
                <a:sym typeface="Symbol" pitchFamily="18" charset="2"/>
              </a:rPr>
              <a:t>2.24</a:t>
            </a:r>
          </a:p>
          <a:p>
            <a:pPr lvl="2"/>
            <a:endParaRPr lang="en-US" smtClean="0">
              <a:sym typeface="Symbol" pitchFamily="18" charset="2"/>
            </a:endParaRPr>
          </a:p>
          <a:p>
            <a:pPr lvl="2"/>
            <a:r>
              <a:rPr lang="en-US" smtClean="0">
                <a:sym typeface="Symbol" pitchFamily="18" charset="2"/>
              </a:rPr>
              <a:t>Converting the slope to a Pearson’s r correlation coefficient:</a:t>
            </a:r>
          </a:p>
          <a:p>
            <a:pPr lvl="3"/>
            <a:r>
              <a:rPr lang="en-US" smtClean="0">
                <a:sym typeface="Symbol" pitchFamily="18" charset="2"/>
              </a:rPr>
              <a:t>Formula:  r = b(s</a:t>
            </a:r>
            <a:r>
              <a:rPr lang="en-US" baseline="-25000" smtClean="0">
                <a:sym typeface="Symbol" pitchFamily="18" charset="2"/>
              </a:rPr>
              <a:t>x</a:t>
            </a:r>
            <a:r>
              <a:rPr lang="en-US" smtClean="0">
                <a:sym typeface="Symbol" pitchFamily="18" charset="2"/>
              </a:rPr>
              <a:t>/s</a:t>
            </a:r>
            <a:r>
              <a:rPr lang="en-US" baseline="-25000" smtClean="0">
                <a:sym typeface="Symbol" pitchFamily="18" charset="2"/>
              </a:rPr>
              <a:t>y</a:t>
            </a:r>
            <a:r>
              <a:rPr lang="en-US" smtClean="0">
                <a:sym typeface="Symbol" pitchFamily="18" charset="2"/>
              </a:rPr>
              <a:t>)</a:t>
            </a:r>
          </a:p>
          <a:p>
            <a:pPr lvl="3">
              <a:buFont typeface="Wingdings" pitchFamily="2" charset="2"/>
              <a:buNone/>
            </a:pPr>
            <a:r>
              <a:rPr lang="en-US" smtClean="0">
                <a:sym typeface="Symbol" pitchFamily="18" charset="2"/>
              </a:rPr>
              <a:t>                   r = .99 (1.51/2.24)</a:t>
            </a:r>
          </a:p>
          <a:p>
            <a:pPr lvl="3">
              <a:buFont typeface="Wingdings" pitchFamily="2" charset="2"/>
              <a:buNone/>
            </a:pPr>
            <a:r>
              <a:rPr lang="en-US" smtClean="0">
                <a:sym typeface="Symbol" pitchFamily="18" charset="2"/>
              </a:rPr>
              <a:t>			r = .67</a:t>
            </a:r>
          </a:p>
          <a:p>
            <a:pPr lvl="2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592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898525"/>
          </a:xfrm>
        </p:spPr>
        <p:txBody>
          <a:bodyPr/>
          <a:lstStyle/>
          <a:p>
            <a:r>
              <a:rPr lang="en-US" sz="3500" smtClean="0"/>
              <a:t>The Coefficient of Determination</a:t>
            </a:r>
          </a:p>
        </p:txBody>
      </p:sp>
      <p:sp>
        <p:nvSpPr>
          <p:cNvPr id="467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304800" y="1295400"/>
            <a:ext cx="8610600" cy="5181600"/>
          </a:xfrm>
        </p:spPr>
        <p:txBody>
          <a:bodyPr/>
          <a:lstStyle/>
          <a:p>
            <a:pPr lvl="2">
              <a:lnSpc>
                <a:spcPct val="90000"/>
              </a:lnSpc>
            </a:pPr>
            <a:r>
              <a:rPr lang="en-US" smtClean="0"/>
              <a:t>The interpretation of Pearson’s r (like Cramer’s V) is     not straightforward</a:t>
            </a:r>
          </a:p>
          <a:p>
            <a:pPr lvl="3">
              <a:lnSpc>
                <a:spcPct val="90000"/>
              </a:lnSpc>
            </a:pPr>
            <a:r>
              <a:rPr lang="en-US" smtClean="0"/>
              <a:t>What is a “strong” or “weak” correlation?</a:t>
            </a:r>
          </a:p>
          <a:p>
            <a:pPr lvl="4">
              <a:lnSpc>
                <a:spcPct val="90000"/>
              </a:lnSpc>
            </a:pPr>
            <a:r>
              <a:rPr lang="en-US" smtClean="0"/>
              <a:t>Subjective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  <a:p>
            <a:pPr lvl="2">
              <a:lnSpc>
                <a:spcPct val="90000"/>
              </a:lnSpc>
            </a:pPr>
            <a:r>
              <a:rPr lang="en-US" smtClean="0"/>
              <a:t>The </a:t>
            </a:r>
            <a:r>
              <a:rPr lang="en-US" b="1" i="1" u="sng" smtClean="0"/>
              <a:t>coefficient of determination</a:t>
            </a:r>
            <a:r>
              <a:rPr lang="en-US" smtClean="0"/>
              <a:t> (r</a:t>
            </a:r>
            <a:r>
              <a:rPr lang="en-US" baseline="30000" smtClean="0"/>
              <a:t>2</a:t>
            </a:r>
            <a:r>
              <a:rPr lang="en-US" smtClean="0"/>
              <a:t>) is a more direct way to interpret the association between 2 variables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  <a:p>
            <a:pPr lvl="2">
              <a:lnSpc>
                <a:spcPct val="90000"/>
              </a:lnSpc>
            </a:pPr>
            <a:r>
              <a:rPr lang="en-US" smtClean="0"/>
              <a:t>r</a:t>
            </a:r>
            <a:r>
              <a:rPr lang="en-US" baseline="30000" smtClean="0"/>
              <a:t>2 </a:t>
            </a:r>
            <a:r>
              <a:rPr lang="en-US" smtClean="0"/>
              <a:t>represents the amount of variation in Y explained by X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  <a:p>
            <a:pPr lvl="2">
              <a:lnSpc>
                <a:spcPct val="90000"/>
              </a:lnSpc>
            </a:pPr>
            <a:r>
              <a:rPr lang="en-US" smtClean="0"/>
              <a:t>You can interpret r</a:t>
            </a:r>
            <a:r>
              <a:rPr lang="en-US" baseline="30000" smtClean="0"/>
              <a:t>2</a:t>
            </a:r>
            <a:r>
              <a:rPr lang="en-US" smtClean="0"/>
              <a:t> with PRE logic: </a:t>
            </a:r>
          </a:p>
          <a:p>
            <a:pPr lvl="3">
              <a:lnSpc>
                <a:spcPct val="90000"/>
              </a:lnSpc>
              <a:buFontTx/>
              <a:buAutoNum type="arabicPeriod"/>
            </a:pPr>
            <a:r>
              <a:rPr lang="en-US" smtClean="0"/>
              <a:t>predict Y while ignoring info. supplied by X </a:t>
            </a:r>
          </a:p>
          <a:p>
            <a:pPr lvl="3">
              <a:lnSpc>
                <a:spcPct val="90000"/>
              </a:lnSpc>
              <a:buFontTx/>
              <a:buAutoNum type="arabicPeriod"/>
            </a:pPr>
            <a:r>
              <a:rPr lang="en-US" smtClean="0"/>
              <a:t>then account for X when predicting 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797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563563"/>
          </a:xfrm>
        </p:spPr>
        <p:txBody>
          <a:bodyPr/>
          <a:lstStyle/>
          <a:p>
            <a:r>
              <a:rPr lang="en-US" sz="3600" smtClean="0"/>
              <a:t>Coefficient of Determination: Example</a:t>
            </a:r>
          </a:p>
        </p:txBody>
      </p:sp>
      <p:sp>
        <p:nvSpPr>
          <p:cNvPr id="4700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609600"/>
            <a:ext cx="8229600" cy="1676400"/>
          </a:xfrm>
        </p:spPr>
        <p:txBody>
          <a:bodyPr/>
          <a:lstStyle/>
          <a:p>
            <a:pPr marL="1371600" lvl="2" indent="-457200"/>
            <a:r>
              <a:rPr lang="en-US" sz="2000" smtClean="0"/>
              <a:t>Without info about X (hours of daily TV watching), the best predictor we have is the mean # of cans of soda consumed (mean of Y) </a:t>
            </a:r>
          </a:p>
          <a:p>
            <a:pPr marL="1371600" lvl="2" indent="-457200"/>
            <a:r>
              <a:rPr lang="en-US" sz="2000" smtClean="0"/>
              <a:t>The green line (the slope) is what we would predict WITH info about X</a:t>
            </a:r>
            <a:endParaRPr lang="en-US" sz="2000" b="1" i="1" smtClean="0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>
            <p:ph sz="half" idx="2"/>
          </p:nvPr>
        </p:nvGraphicFramePr>
        <p:xfrm>
          <a:off x="1828800" y="2514600"/>
          <a:ext cx="510540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Picture" r:id="rId4" imgW="4572000" imgH="3660851" progId="StaticEnhancedMetafile">
                  <p:embed/>
                </p:oleObj>
              </mc:Choice>
              <mc:Fallback>
                <p:oleObj name="Picture" r:id="rId4" imgW="4572000" imgH="3660851" progId="StaticEnhancedMetafile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514600"/>
                        <a:ext cx="5105400" cy="411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2514600" y="4114800"/>
            <a:ext cx="41910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001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39763"/>
          </a:xfrm>
        </p:spPr>
        <p:txBody>
          <a:bodyPr/>
          <a:lstStyle/>
          <a:p>
            <a:r>
              <a:rPr lang="en-US" sz="3500" smtClean="0"/>
              <a:t>Coefficient of Determination</a:t>
            </a:r>
          </a:p>
        </p:txBody>
      </p:sp>
      <p:sp>
        <p:nvSpPr>
          <p:cNvPr id="472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838200"/>
            <a:ext cx="8305800" cy="5791200"/>
          </a:xfrm>
        </p:spPr>
        <p:txBody>
          <a:bodyPr/>
          <a:lstStyle/>
          <a:p>
            <a:pPr lvl="2"/>
            <a:endParaRPr lang="en-US" dirty="0" smtClean="0"/>
          </a:p>
          <a:p>
            <a:pPr lvl="2"/>
            <a:r>
              <a:rPr lang="en-US" dirty="0" smtClean="0"/>
              <a:t>Conceptually, the formula for r</a:t>
            </a:r>
            <a:r>
              <a:rPr lang="en-US" baseline="30000" dirty="0" smtClean="0"/>
              <a:t>2</a:t>
            </a:r>
            <a:r>
              <a:rPr lang="en-US" dirty="0" smtClean="0"/>
              <a:t> is: </a:t>
            </a:r>
          </a:p>
          <a:p>
            <a:pPr lvl="4">
              <a:buFont typeface="Wingdings" pitchFamily="2" charset="2"/>
              <a:buNone/>
            </a:pPr>
            <a:r>
              <a:rPr lang="en-US" dirty="0" smtClean="0"/>
              <a:t>r</a:t>
            </a:r>
            <a:r>
              <a:rPr lang="en-US" baseline="30000" dirty="0" smtClean="0"/>
              <a:t>2</a:t>
            </a:r>
            <a:r>
              <a:rPr lang="en-US" dirty="0" smtClean="0"/>
              <a:t> = </a:t>
            </a:r>
            <a:r>
              <a:rPr lang="en-US" u="sng" dirty="0" smtClean="0"/>
              <a:t>Explained variation</a:t>
            </a:r>
          </a:p>
          <a:p>
            <a:pPr lvl="4">
              <a:buFont typeface="Wingdings" pitchFamily="2" charset="2"/>
              <a:buNone/>
            </a:pPr>
            <a:r>
              <a:rPr lang="en-US" dirty="0" smtClean="0"/>
              <a:t>          Total variation</a:t>
            </a:r>
          </a:p>
          <a:p>
            <a:pPr lvl="4">
              <a:buFont typeface="Wingdings" pitchFamily="2" charset="2"/>
              <a:buNone/>
            </a:pPr>
            <a:r>
              <a:rPr lang="en-US" dirty="0" smtClean="0"/>
              <a:t>	“The proportion of the total variation in Y that is attributable or explained by X.”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The variation not explained by r</a:t>
            </a:r>
            <a:r>
              <a:rPr lang="en-US" baseline="30000" dirty="0" smtClean="0"/>
              <a:t>2</a:t>
            </a:r>
            <a:r>
              <a:rPr lang="en-US" dirty="0" smtClean="0"/>
              <a:t> is called the </a:t>
            </a:r>
            <a:r>
              <a:rPr lang="en-US" b="1" i="1" u="sng" dirty="0" smtClean="0"/>
              <a:t>unexplained variation</a:t>
            </a:r>
            <a:endParaRPr lang="en-US" dirty="0" smtClean="0"/>
          </a:p>
          <a:p>
            <a:pPr lvl="3"/>
            <a:r>
              <a:rPr lang="en-US" dirty="0" smtClean="0"/>
              <a:t>Usually attributed to measurement error, random chance, or </a:t>
            </a:r>
            <a:r>
              <a:rPr lang="en-US" b="1" i="1" dirty="0" smtClean="0"/>
              <a:t>some combination of other variables</a:t>
            </a:r>
          </a:p>
          <a:p>
            <a:pPr lvl="2">
              <a:buFont typeface="Wingdings" pitchFamily="2" charset="2"/>
              <a:buNone/>
            </a:pPr>
            <a:endParaRPr lang="en-US" dirty="0" smtClean="0"/>
          </a:p>
          <a:p>
            <a:pPr lvl="1">
              <a:buFont typeface="Wingding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206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984250"/>
          </a:xfrm>
        </p:spPr>
        <p:txBody>
          <a:bodyPr/>
          <a:lstStyle/>
          <a:p>
            <a:r>
              <a:rPr lang="en-US" sz="3000" smtClean="0"/>
              <a:t>Coefficient of Determination</a:t>
            </a:r>
          </a:p>
        </p:txBody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lvl="1"/>
            <a:r>
              <a:rPr lang="en-US" smtClean="0"/>
              <a:t>Interpreting the meaning of the coefficient of determination in the example:</a:t>
            </a:r>
          </a:p>
          <a:p>
            <a:pPr lvl="1"/>
            <a:endParaRPr lang="en-US" smtClean="0"/>
          </a:p>
          <a:p>
            <a:pPr lvl="2"/>
            <a:r>
              <a:rPr lang="en-US" smtClean="0"/>
              <a:t>Squaring Pearson’s r  (.67) gives us an r</a:t>
            </a:r>
            <a:r>
              <a:rPr lang="en-US" baseline="30000" smtClean="0"/>
              <a:t>2 </a:t>
            </a:r>
            <a:r>
              <a:rPr lang="en-US" smtClean="0"/>
              <a:t>of .45</a:t>
            </a:r>
          </a:p>
          <a:p>
            <a:pPr lvl="2"/>
            <a:endParaRPr lang="en-US" smtClean="0"/>
          </a:p>
          <a:p>
            <a:pPr lvl="2"/>
            <a:r>
              <a:rPr lang="en-US" smtClean="0"/>
              <a:t>Interpretation:</a:t>
            </a:r>
          </a:p>
          <a:p>
            <a:pPr lvl="3"/>
            <a:r>
              <a:rPr lang="en-US" smtClean="0"/>
              <a:t>The # of hours of daily TV watching (X) explains 45% of the total variation in soda consumed (Y)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411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z="3200" smtClean="0"/>
              <a:t>Another Example: Relationship between Mobility Rate (x) &amp; Divorce rate (y)</a:t>
            </a:r>
          </a:p>
        </p:txBody>
      </p:sp>
      <p:sp>
        <p:nvSpPr>
          <p:cNvPr id="4782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152400" y="1066800"/>
            <a:ext cx="4419600" cy="5562600"/>
          </a:xfrm>
        </p:spPr>
        <p:txBody>
          <a:bodyPr/>
          <a:lstStyle/>
          <a:p>
            <a:r>
              <a:rPr lang="en-US" sz="2000" smtClean="0"/>
              <a:t>The formula for this regression line is:</a:t>
            </a:r>
          </a:p>
          <a:p>
            <a:pPr>
              <a:buFontTx/>
              <a:buNone/>
            </a:pPr>
            <a:r>
              <a:rPr lang="en-US" sz="2000" smtClean="0"/>
              <a:t>	Y = -2.5 + (.17)X</a:t>
            </a:r>
          </a:p>
          <a:p>
            <a:pPr lvl="1"/>
            <a:r>
              <a:rPr lang="en-US" sz="2000" smtClean="0"/>
              <a:t>1) What is </a:t>
            </a:r>
            <a:r>
              <a:rPr lang="en-US" sz="2000" b="1" i="1" u="sng" smtClean="0"/>
              <a:t>this</a:t>
            </a:r>
            <a:r>
              <a:rPr lang="en-US" sz="2000" smtClean="0"/>
              <a:t> slope telling you?</a:t>
            </a:r>
          </a:p>
          <a:p>
            <a:pPr lvl="1"/>
            <a:r>
              <a:rPr lang="en-US" sz="2000" smtClean="0"/>
              <a:t>2) Using this formula, if the mobility rate for a given state was 45, what would you predict the divorce rate to be?</a:t>
            </a:r>
          </a:p>
          <a:p>
            <a:pPr lvl="1"/>
            <a:r>
              <a:rPr lang="en-US" sz="2000" smtClean="0"/>
              <a:t>3) The standard deviation (</a:t>
            </a:r>
            <a:r>
              <a:rPr lang="en-US" sz="2000" i="1" smtClean="0"/>
              <a:t>s</a:t>
            </a:r>
            <a:r>
              <a:rPr lang="en-US" sz="2000" smtClean="0"/>
              <a:t>) for x=6.57 &amp; the </a:t>
            </a:r>
            <a:r>
              <a:rPr lang="en-US" sz="2000" i="1" smtClean="0"/>
              <a:t>s</a:t>
            </a:r>
            <a:r>
              <a:rPr lang="en-US" sz="2000" smtClean="0"/>
              <a:t> for y=1.29. Use this info to calculate Pearson’s r. How would you interpret this correlation?</a:t>
            </a:r>
          </a:p>
          <a:p>
            <a:pPr lvl="1"/>
            <a:r>
              <a:rPr lang="en-US" sz="2000" smtClean="0"/>
              <a:t>4) Calculate &amp; interpret the coefficient of determination (r</a:t>
            </a:r>
            <a:r>
              <a:rPr lang="en-US" sz="2000" baseline="30000" smtClean="0"/>
              <a:t>2</a:t>
            </a:r>
            <a:r>
              <a:rPr lang="en-US" sz="2000" smtClean="0"/>
              <a:t>)</a:t>
            </a: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>
            <p:ph sz="half" idx="2"/>
          </p:nvPr>
        </p:nvGraphicFramePr>
        <p:xfrm>
          <a:off x="4191000" y="1524000"/>
          <a:ext cx="4724400" cy="441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Picture" r:id="rId4" imgW="4572000" imgH="3660851" progId="StaticEnhancedMetafile">
                  <p:embed/>
                </p:oleObj>
              </mc:Choice>
              <mc:Fallback>
                <p:oleObj name="Picture" r:id="rId4" imgW="4572000" imgH="3660851" progId="StaticEnhancedMetafile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1524000"/>
                        <a:ext cx="4724400" cy="441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821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sz="2800" b="1" dirty="0" smtClean="0"/>
              <a:t>Another Example: Relationship between Mobility Rate (x) &amp; Divorce rate (y)</a:t>
            </a:r>
          </a:p>
        </p:txBody>
      </p:sp>
      <p:sp>
        <p:nvSpPr>
          <p:cNvPr id="4802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152400" y="838200"/>
            <a:ext cx="9067800" cy="6172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The formula for this regression line is: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 smtClean="0"/>
              <a:t>	Y = -2.5 + (.17)X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1) What is </a:t>
            </a:r>
            <a:r>
              <a:rPr lang="en-US" sz="2400" b="1" i="1" u="sng" dirty="0" smtClean="0"/>
              <a:t>this</a:t>
            </a:r>
            <a:r>
              <a:rPr lang="en-US" sz="2400" dirty="0" smtClean="0"/>
              <a:t> slope telling you</a:t>
            </a:r>
            <a:r>
              <a:rPr lang="en-US" sz="2400" dirty="0" smtClean="0"/>
              <a:t>?</a:t>
            </a:r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2</a:t>
            </a:r>
            <a:r>
              <a:rPr lang="en-US" sz="2400" dirty="0" smtClean="0"/>
              <a:t>) Using this formula, if the mobility rate for a given state was 45, what would you predict the divorce rate to be</a:t>
            </a:r>
            <a:r>
              <a:rPr lang="en-US" sz="2400" dirty="0" smtClean="0"/>
              <a:t>?</a:t>
            </a:r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3</a:t>
            </a:r>
            <a:r>
              <a:rPr lang="en-US" sz="2400" dirty="0" smtClean="0"/>
              <a:t>) The standard deviation (</a:t>
            </a:r>
            <a:r>
              <a:rPr lang="en-US" sz="2400" i="1" dirty="0" smtClean="0"/>
              <a:t>s</a:t>
            </a:r>
            <a:r>
              <a:rPr lang="en-US" sz="2400" dirty="0" smtClean="0"/>
              <a:t>) for x=6.57 &amp; the </a:t>
            </a:r>
            <a:r>
              <a:rPr lang="en-US" sz="2400" i="1" dirty="0" smtClean="0"/>
              <a:t>s</a:t>
            </a:r>
            <a:r>
              <a:rPr lang="en-US" sz="2400" dirty="0" smtClean="0"/>
              <a:t> for y=1.29. Use this info to calculate Pearson’s r. How would you interpret this correlation</a:t>
            </a:r>
            <a:r>
              <a:rPr lang="en-US" sz="2400" dirty="0" smtClean="0"/>
              <a:t>?</a:t>
            </a:r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4</a:t>
            </a:r>
            <a:r>
              <a:rPr lang="en-US" sz="2400" dirty="0" smtClean="0"/>
              <a:t>) Calculate &amp; interpret the coefficient of determination (r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)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025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mtClean="0"/>
              <a:t>Scattergrams</a:t>
            </a:r>
          </a:p>
        </p:txBody>
      </p:sp>
      <p:sp>
        <p:nvSpPr>
          <p:cNvPr id="392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371600"/>
            <a:ext cx="4038600" cy="4678363"/>
          </a:xfrm>
        </p:spPr>
        <p:txBody>
          <a:bodyPr/>
          <a:lstStyle/>
          <a:p>
            <a:r>
              <a:rPr lang="en-US" sz="2400" smtClean="0"/>
              <a:t>Allow quick identification of important features of relationship between interval-ratio variables</a:t>
            </a:r>
          </a:p>
          <a:p>
            <a:pPr>
              <a:buFontTx/>
              <a:buNone/>
            </a:pPr>
            <a:endParaRPr lang="en-US" sz="2400" smtClean="0"/>
          </a:p>
          <a:p>
            <a:r>
              <a:rPr lang="en-US" sz="2400" smtClean="0"/>
              <a:t>Two dimensions:</a:t>
            </a:r>
          </a:p>
          <a:p>
            <a:pPr marL="692150" lvl="1" indent="-347663"/>
            <a:r>
              <a:rPr lang="en-US" sz="2200" smtClean="0"/>
              <a:t>Scores of the independent (X) variable (horizontal axis)</a:t>
            </a:r>
          </a:p>
          <a:p>
            <a:pPr marL="692150" lvl="1" indent="-347663"/>
            <a:r>
              <a:rPr lang="en-US" sz="2200" smtClean="0"/>
              <a:t>Scores of the dependent (Y) variable (vertical axis)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ph sz="half" idx="2"/>
          </p:nvPr>
        </p:nvGraphicFramePr>
        <p:xfrm>
          <a:off x="4114800" y="1600200"/>
          <a:ext cx="4800600" cy="373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Picture" r:id="rId4" imgW="4572000" imgH="3660851" progId="StaticEnhancedMetafile">
                  <p:embed/>
                </p:oleObj>
              </mc:Choice>
              <mc:Fallback>
                <p:oleObj name="Picture" r:id="rId4" imgW="4572000" imgH="3660851" progId="StaticEnhancedMetafile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1600200"/>
                        <a:ext cx="4800600" cy="3733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219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Regression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Scatterplot </a:t>
            </a:r>
          </a:p>
          <a:p>
            <a:pPr lvl="1"/>
            <a:r>
              <a:rPr lang="en-US" dirty="0" smtClean="0"/>
              <a:t>Graphs </a:t>
            </a:r>
            <a:r>
              <a:rPr lang="en-US" dirty="0" smtClean="0">
                <a:sym typeface="Wingdings" pitchFamily="2" charset="2"/>
              </a:rPr>
              <a:t> Legacy  Simple Scatter</a:t>
            </a:r>
          </a:p>
          <a:p>
            <a:r>
              <a:rPr lang="en-US" dirty="0" smtClean="0">
                <a:sym typeface="Wingdings" pitchFamily="2" charset="2"/>
              </a:rPr>
              <a:t>Regression 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Analyze  Regression  Linear </a:t>
            </a:r>
          </a:p>
          <a:p>
            <a:r>
              <a:rPr lang="en-US" dirty="0" smtClean="0">
                <a:sym typeface="Wingdings" pitchFamily="2" charset="2"/>
              </a:rPr>
              <a:t>Example: How much you work predicts how much time you have to relax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X = Hours worked in past week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Y = Hours relaxed in past week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4904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Hours worked x Hours relaxed</a:t>
            </a:r>
            <a:endParaRPr lang="en-US" dirty="0"/>
          </a:p>
        </p:txBody>
      </p:sp>
      <p:pic>
        <p:nvPicPr>
          <p:cNvPr id="6758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8288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60412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Regression Output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563606"/>
              </p:ext>
            </p:extLst>
          </p:nvPr>
        </p:nvGraphicFramePr>
        <p:xfrm>
          <a:off x="0" y="1371600"/>
          <a:ext cx="8915400" cy="20018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5900"/>
                <a:gridCol w="876300"/>
                <a:gridCol w="1143000"/>
                <a:gridCol w="1981200"/>
                <a:gridCol w="1943100"/>
                <a:gridCol w="1485900"/>
              </a:tblGrid>
              <a:tr h="296489">
                <a:tc gridSpan="6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Model Summary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4583">
                <a:tc grid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Model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R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R Square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Adjusted R Square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Std. Error of the Estimate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</a:tr>
              <a:tr h="853194"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dimension0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</a:t>
                      </a:r>
                    </a:p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.</a:t>
                      </a:r>
                      <a:r>
                        <a:rPr lang="en-US" sz="2000" dirty="0">
                          <a:effectLst/>
                        </a:rPr>
                        <a:t>209</a:t>
                      </a:r>
                      <a:r>
                        <a:rPr lang="en-US" sz="2000" baseline="30000" dirty="0">
                          <a:effectLst/>
                        </a:rPr>
                        <a:t>a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.</a:t>
                      </a:r>
                      <a:r>
                        <a:rPr lang="en-US" sz="2000" dirty="0">
                          <a:effectLst/>
                        </a:rPr>
                        <a:t>044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.</a:t>
                      </a:r>
                      <a:r>
                        <a:rPr lang="en-US" sz="2000" dirty="0">
                          <a:effectLst/>
                        </a:rPr>
                        <a:t>043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2.578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87572">
                <a:tc gridSpan="6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a. Predictors: (Constant), NUMBER OF HOURS WORKED LAST WEEK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3838543"/>
              </p:ext>
            </p:extLst>
          </p:nvPr>
        </p:nvGraphicFramePr>
        <p:xfrm>
          <a:off x="0" y="3733800"/>
          <a:ext cx="8991601" cy="33591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59447"/>
                <a:gridCol w="1659447"/>
                <a:gridCol w="1208937"/>
                <a:gridCol w="1301934"/>
                <a:gridCol w="1485435"/>
                <a:gridCol w="746450"/>
                <a:gridCol w="929951"/>
              </a:tblGrid>
              <a:tr h="267583">
                <a:tc gridSpan="7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Coefficients</a:t>
                      </a:r>
                      <a:r>
                        <a:rPr lang="en-US" sz="1800" baseline="30000" dirty="0" err="1">
                          <a:effectLst/>
                        </a:rPr>
                        <a:t>a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66160">
                <a:tc rowSpan="2" grid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Model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Unstandardized Coefficients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Standardized Coefficients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Sig.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</a:tr>
              <a:tr h="267583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B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Std. Error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Beta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9843"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(Constant)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5.274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.236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22.38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.000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1654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NUMBER OF HOURS WORKED LAST WEEK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-.038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.005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-.209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-7.160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.000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67583">
                <a:tc gridSpan="7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a. Dependent Variable: HOURS PER DAY R HAVE TO RELAX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76491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Correlation Matrix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Analyze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Correlate </a:t>
            </a:r>
            <a:r>
              <a:rPr lang="en-US" dirty="0" smtClean="0">
                <a:sym typeface="Wingdings" pitchFamily="2" charset="2"/>
              </a:rPr>
              <a:t> Bivariate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013747"/>
              </p:ext>
            </p:extLst>
          </p:nvPr>
        </p:nvGraphicFramePr>
        <p:xfrm>
          <a:off x="1" y="2286000"/>
          <a:ext cx="9144000" cy="54109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31723"/>
                <a:gridCol w="2055796"/>
                <a:gridCol w="1518827"/>
                <a:gridCol w="1518827"/>
                <a:gridCol w="1518827"/>
              </a:tblGrid>
              <a:tr h="275338">
                <a:tc gridSpan="5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Correlations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99225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NUMBER OF HOURS WORKED LAST WEEK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HOURS PER DAY R HAVE TO RELAX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DAYS OF ACTIVITY LIMITATION PAST 30 DAYS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</a:tr>
              <a:tr h="275338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NUMBER OF HOURS WORKED LAST WEEK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Pearson Correlation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-.209</a:t>
                      </a:r>
                      <a:r>
                        <a:rPr lang="en-US" sz="1400" baseline="30000" dirty="0">
                          <a:solidFill>
                            <a:srgbClr val="FF0000"/>
                          </a:solidFill>
                          <a:effectLst/>
                        </a:rPr>
                        <a:t>**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FF0000"/>
                          </a:solidFill>
                          <a:effectLst/>
                        </a:rPr>
                        <a:t>-.061</a:t>
                      </a:r>
                      <a:r>
                        <a:rPr lang="en-US" sz="1400" baseline="3000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20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982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Sig. (2-tailed)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.000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FF0000"/>
                          </a:solidFill>
                          <a:effectLst/>
                        </a:rPr>
                        <a:t>.040</a:t>
                      </a:r>
                      <a:endParaRPr lang="en-US" sz="20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8283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1139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1123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1122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75338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HOURS PER DAY R HAVE TO RELAX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Pearson Correlation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7030A0"/>
                          </a:solidFill>
                          <a:effectLst/>
                        </a:rPr>
                        <a:t>-.209</a:t>
                      </a:r>
                      <a:r>
                        <a:rPr lang="en-US" sz="1800" b="1" baseline="30000" dirty="0">
                          <a:solidFill>
                            <a:srgbClr val="7030A0"/>
                          </a:solidFill>
                          <a:effectLst/>
                        </a:rPr>
                        <a:t>**</a:t>
                      </a:r>
                      <a:endParaRPr lang="en-US" sz="2800" b="1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-.021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982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Sig. (2-tailed)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.000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20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.483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753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1123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1154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1146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75338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DAYS OF ACTIVITY LIMITATION PAST 30 DAYS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Pearson Correlation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-.061</a:t>
                      </a:r>
                      <a:r>
                        <a:rPr lang="en-US" sz="1400" baseline="30000" dirty="0">
                          <a:effectLst/>
                        </a:rPr>
                        <a:t>*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-.021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982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Sig. (2-tailed)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.040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.483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753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1122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1146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1155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75338">
                <a:tc gridSpan="5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**. Correlation is significant at the 0.01 level (2-tailed).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5338">
                <a:tc gridSpan="5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*. Correlation is significant at the 0.05 level (2-tailed).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99656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sz="4000" smtClean="0"/>
              <a:t>Measures of Association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533400" y="5791200"/>
            <a:ext cx="6597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/>
              <a:t>* But, has an upper limit of 1 when dealing with a 2x2 table.</a:t>
            </a:r>
            <a:endParaRPr lang="en-US"/>
          </a:p>
        </p:txBody>
      </p:sp>
      <p:graphicFrame>
        <p:nvGraphicFramePr>
          <p:cNvPr id="486404" name="Group 4"/>
          <p:cNvGraphicFramePr>
            <a:graphicFrameLocks noGrp="1"/>
          </p:cNvGraphicFramePr>
          <p:nvPr>
            <p:ph sz="half" idx="2"/>
          </p:nvPr>
        </p:nvGraphicFramePr>
        <p:xfrm>
          <a:off x="533400" y="990600"/>
          <a:ext cx="8229600" cy="4699000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13108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Level of Measurement (both variables)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Measures of Association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“Bounded”?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PRE interpretation?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20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NOMINAL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Phi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Cramer’s V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Lambda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NO*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YES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YES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YES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ORDINAL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Gamma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YES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YES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9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INTERVAL-RATIO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 (slope)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Pearson’s 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YES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YES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YES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33437"/>
          </a:xfrm>
        </p:spPr>
        <p:txBody>
          <a:bodyPr/>
          <a:lstStyle/>
          <a:p>
            <a:r>
              <a:rPr lang="en-US" smtClean="0"/>
              <a:t>3 Purposes of Scattergrams</a:t>
            </a:r>
          </a:p>
        </p:txBody>
      </p:sp>
      <p:sp>
        <p:nvSpPr>
          <p:cNvPr id="394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228600" y="1219200"/>
            <a:ext cx="4191000" cy="5105400"/>
          </a:xfrm>
        </p:spPr>
        <p:txBody>
          <a:bodyPr/>
          <a:lstStyle/>
          <a:p>
            <a:pPr marL="990600" lvl="1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200" smtClean="0"/>
              <a:t>To give a rough idea about the existence, strength &amp; direction of a relationship</a:t>
            </a:r>
          </a:p>
          <a:p>
            <a:pPr marL="1371600" lvl="2" indent="-457200">
              <a:lnSpc>
                <a:spcPct val="80000"/>
              </a:lnSpc>
              <a:buFont typeface="Wingdings" pitchFamily="2" charset="2"/>
              <a:buChar char="l"/>
            </a:pPr>
            <a:r>
              <a:rPr lang="en-US" sz="1800" smtClean="0"/>
              <a:t>The direction of the relationship can be detected by the angle of the regression line</a:t>
            </a:r>
          </a:p>
          <a:p>
            <a:pPr marL="1371600" lvl="2" indent="-457200">
              <a:lnSpc>
                <a:spcPct val="80000"/>
              </a:lnSpc>
              <a:buFont typeface="Wingdings" pitchFamily="2" charset="2"/>
              <a:buChar char="l"/>
            </a:pPr>
            <a:endParaRPr lang="en-US" sz="1800" smtClean="0"/>
          </a:p>
          <a:p>
            <a:pPr marL="990600" lvl="1" indent="-533400">
              <a:lnSpc>
                <a:spcPct val="80000"/>
              </a:lnSpc>
              <a:buFontTx/>
              <a:buNone/>
            </a:pPr>
            <a:r>
              <a:rPr lang="en-US" sz="2200" smtClean="0"/>
              <a:t>2.	</a:t>
            </a:r>
            <a:r>
              <a:rPr lang="en-US" sz="2000" smtClean="0"/>
              <a:t>To give a rough idea about whether a relationship between 2 variables is linear (defined with a straight line)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n-US" sz="2000" smtClean="0"/>
          </a:p>
          <a:p>
            <a:pPr marL="990600" lvl="1" indent="-533400">
              <a:lnSpc>
                <a:spcPct val="80000"/>
              </a:lnSpc>
              <a:buFontTx/>
              <a:buNone/>
            </a:pPr>
            <a:r>
              <a:rPr lang="en-US" sz="2000" smtClean="0"/>
              <a:t>3.	To predict scores of cases on one variable (Y) from the score on the other (X)</a:t>
            </a:r>
          </a:p>
          <a:p>
            <a:pPr marL="1371600" lvl="2" indent="-457200">
              <a:lnSpc>
                <a:spcPct val="80000"/>
              </a:lnSpc>
              <a:buFont typeface="Wingdings" pitchFamily="2" charset="2"/>
              <a:buNone/>
            </a:pPr>
            <a:endParaRPr lang="en-US" sz="1800" smtClean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>
            <p:ph sz="half" idx="2"/>
          </p:nvPr>
        </p:nvGraphicFramePr>
        <p:xfrm>
          <a:off x="3962400" y="1697038"/>
          <a:ext cx="5029200" cy="4027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Picture" r:id="rId4" imgW="4572000" imgH="3660851" progId="StaticEnhancedMetafile">
                  <p:embed/>
                </p:oleObj>
              </mc:Choice>
              <mc:Fallback>
                <p:oleObj name="Picture" r:id="rId4" imgW="4572000" imgH="3660851" progId="StaticEnhancedMetafile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1697038"/>
                        <a:ext cx="5029200" cy="4027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424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Content Placeholder 3"/>
          <p:cNvPicPr>
            <a:picLocks noGrp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6400800" cy="5334000"/>
          </a:xfrm>
        </p:spPr>
      </p:pic>
      <p:sp>
        <p:nvSpPr>
          <p:cNvPr id="15363" name="TextBox 4"/>
          <p:cNvSpPr txBox="1">
            <a:spLocks noChangeArrowheads="1"/>
          </p:cNvSpPr>
          <p:nvPr/>
        </p:nvSpPr>
        <p:spPr bwMode="auto">
          <a:xfrm>
            <a:off x="6477000" y="762000"/>
            <a:ext cx="23558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US"/>
              <a:t>IV and DV?</a:t>
            </a:r>
          </a:p>
          <a:p>
            <a:pPr eaLnBrk="1" hangingPunct="1">
              <a:buFont typeface="Arial" charset="0"/>
              <a:buChar char="•"/>
            </a:pPr>
            <a:r>
              <a:rPr lang="en-US"/>
              <a:t>What is the direction</a:t>
            </a:r>
          </a:p>
          <a:p>
            <a:pPr eaLnBrk="1" hangingPunct="1"/>
            <a:r>
              <a:rPr lang="en-US"/>
              <a:t>of this relationship?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ChangeArrowheads="1"/>
          </p:cNvSpPr>
          <p:nvPr/>
        </p:nvSpPr>
        <p:spPr bwMode="auto">
          <a:xfrm>
            <a:off x="1752600" y="5638800"/>
            <a:ext cx="4572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/>
              <a:t>IV and DV?</a:t>
            </a:r>
          </a:p>
          <a:p>
            <a:pPr>
              <a:buFont typeface="Arial" charset="0"/>
              <a:buChar char="•"/>
            </a:pPr>
            <a:r>
              <a:rPr lang="en-US"/>
              <a:t>What is the direction of this relationship?</a:t>
            </a:r>
          </a:p>
        </p:txBody>
      </p:sp>
      <p:pic>
        <p:nvPicPr>
          <p:cNvPr id="1638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781800" cy="543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153400" cy="990600"/>
          </a:xfrm>
        </p:spPr>
        <p:txBody>
          <a:bodyPr/>
          <a:lstStyle/>
          <a:p>
            <a:r>
              <a:rPr lang="en-US" sz="3500" smtClean="0"/>
              <a:t>The Regression line</a:t>
            </a:r>
            <a:endParaRPr lang="en-US" sz="3500" i="1" smtClean="0"/>
          </a:p>
        </p:txBody>
      </p:sp>
      <p:sp>
        <p:nvSpPr>
          <p:cNvPr id="451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8001000" cy="48768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sz="2600" dirty="0" smtClean="0"/>
              <a:t>Properties:</a:t>
            </a:r>
          </a:p>
          <a:p>
            <a:pPr marL="990600" lvl="1" indent="-646113">
              <a:lnSpc>
                <a:spcPct val="90000"/>
              </a:lnSpc>
              <a:buFontTx/>
              <a:buAutoNum type="arabicPeriod"/>
            </a:pPr>
            <a:r>
              <a:rPr lang="en-US" dirty="0" smtClean="0"/>
              <a:t>The sum of positive and negative vertical distances from it is zero</a:t>
            </a:r>
          </a:p>
          <a:p>
            <a:pPr marL="990600" lvl="1" indent="-646113">
              <a:lnSpc>
                <a:spcPct val="90000"/>
              </a:lnSpc>
              <a:buFontTx/>
              <a:buAutoNum type="arabicPeriod"/>
            </a:pPr>
            <a:r>
              <a:rPr lang="en-US" dirty="0" smtClean="0"/>
              <a:t>The standard deviation of the points from the line is at a minimum</a:t>
            </a:r>
          </a:p>
          <a:p>
            <a:pPr marL="990600" lvl="1" indent="-646113">
              <a:lnSpc>
                <a:spcPct val="90000"/>
              </a:lnSpc>
              <a:buFontTx/>
              <a:buAutoNum type="arabicPeriod"/>
            </a:pPr>
            <a:r>
              <a:rPr lang="en-US" dirty="0" smtClean="0"/>
              <a:t>The line passes through the point (mean x, mean y)</a:t>
            </a:r>
          </a:p>
          <a:p>
            <a:pPr marL="609600" indent="-609600">
              <a:lnSpc>
                <a:spcPct val="90000"/>
              </a:lnSpc>
            </a:pPr>
            <a:r>
              <a:rPr lang="en-US" sz="2600" dirty="0" smtClean="0">
                <a:hlinkClick r:id="rId3"/>
              </a:rPr>
              <a:t>Bivariate Regression Applet</a:t>
            </a:r>
            <a:endParaRPr lang="en-US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158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Regression Line Formula</a:t>
            </a:r>
          </a:p>
        </p:txBody>
      </p:sp>
      <p:sp>
        <p:nvSpPr>
          <p:cNvPr id="453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>
              <a:buFont typeface="Wingdings" pitchFamily="2" charset="2"/>
              <a:buNone/>
            </a:pPr>
            <a:r>
              <a:rPr lang="en-US" smtClean="0"/>
              <a:t>		</a:t>
            </a:r>
            <a:r>
              <a:rPr lang="en-US" sz="2800" b="1" i="1" smtClean="0"/>
              <a:t>	Y = a + bX</a:t>
            </a:r>
          </a:p>
          <a:p>
            <a:pPr lvl="2">
              <a:buFont typeface="Wingdings" pitchFamily="2" charset="2"/>
              <a:buNone/>
            </a:pPr>
            <a:r>
              <a:rPr lang="en-US" smtClean="0"/>
              <a:t>Y = score on the dependent variable</a:t>
            </a:r>
          </a:p>
          <a:p>
            <a:pPr lvl="2">
              <a:buFont typeface="Wingdings" pitchFamily="2" charset="2"/>
              <a:buNone/>
            </a:pPr>
            <a:r>
              <a:rPr lang="en-US" smtClean="0"/>
              <a:t>X = the score on the independent variable</a:t>
            </a:r>
          </a:p>
          <a:p>
            <a:pPr lvl="2">
              <a:buFont typeface="Wingdings" pitchFamily="2" charset="2"/>
              <a:buNone/>
            </a:pPr>
            <a:r>
              <a:rPr lang="en-US" smtClean="0"/>
              <a:t>a = the Y intercept –</a:t>
            </a:r>
          </a:p>
          <a:p>
            <a:pPr lvl="3">
              <a:buFont typeface="Wingdings" pitchFamily="2" charset="2"/>
              <a:buNone/>
            </a:pPr>
            <a:r>
              <a:rPr lang="en-US" smtClean="0"/>
              <a:t>	point where the regression line crosses the Y axis</a:t>
            </a:r>
          </a:p>
          <a:p>
            <a:pPr lvl="2">
              <a:buFont typeface="Wingdings" pitchFamily="2" charset="2"/>
              <a:buNone/>
            </a:pPr>
            <a:r>
              <a:rPr lang="en-US" smtClean="0"/>
              <a:t>b = the slope of the regression line</a:t>
            </a:r>
          </a:p>
          <a:p>
            <a:pPr lvl="3"/>
            <a:r>
              <a:rPr lang="en-US" smtClean="0"/>
              <a:t>SLOPE – the amount of change produced in Y by a unit change in X; or,</a:t>
            </a:r>
          </a:p>
          <a:p>
            <a:pPr lvl="3"/>
            <a:r>
              <a:rPr lang="en-US" smtClean="0"/>
              <a:t>a measure of the effect of the X variable on the 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363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29600" cy="868363"/>
          </a:xfrm>
        </p:spPr>
        <p:txBody>
          <a:bodyPr/>
          <a:lstStyle/>
          <a:p>
            <a:r>
              <a:rPr lang="en-US" smtClean="0"/>
              <a:t>Regression Line Formula</a:t>
            </a:r>
          </a:p>
        </p:txBody>
      </p:sp>
      <p:sp>
        <p:nvSpPr>
          <p:cNvPr id="4556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4038600" cy="5410200"/>
          </a:xfrm>
        </p:spPr>
        <p:txBody>
          <a:bodyPr/>
          <a:lstStyle/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 sz="2500" b="1" i="1" dirty="0" smtClean="0"/>
              <a:t>Y = a + </a:t>
            </a:r>
            <a:r>
              <a:rPr lang="en-US" sz="2500" b="1" i="1" dirty="0" err="1" smtClean="0"/>
              <a:t>bX</a:t>
            </a:r>
            <a:endParaRPr lang="en-US" sz="2500" b="1" i="1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/>
              <a:t>	y-intercept (a) = </a:t>
            </a:r>
            <a:r>
              <a:rPr lang="en-US" sz="2000" b="1" dirty="0" smtClean="0">
                <a:solidFill>
                  <a:srgbClr val="92D050"/>
                </a:solidFill>
              </a:rPr>
              <a:t>102</a:t>
            </a:r>
            <a:r>
              <a:rPr lang="en-US" sz="2000" b="1" dirty="0" smtClean="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/>
              <a:t>	slope (b) = .9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/>
              <a:t>	Y = 102 + (.9)X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000" dirty="0" smtClean="0"/>
              <a:t>This information can be used to predict weight from height.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000" dirty="0" smtClean="0"/>
              <a:t>Example: What is the predicted weight of a male who is 70” tall (5’10”)?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Y = 102 + (.9)(70) = 102 + 63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/>
              <a:t>        = 165 pounds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/>
              <a:t>     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>
            <p:ph sz="half" idx="2"/>
          </p:nvPr>
        </p:nvGraphicFramePr>
        <p:xfrm>
          <a:off x="4724400" y="2209800"/>
          <a:ext cx="4419600" cy="3538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Picture" r:id="rId4" imgW="4572000" imgH="3660851" progId="StaticEnhancedMetafile">
                  <p:embed/>
                </p:oleObj>
              </mc:Choice>
              <mc:Fallback>
                <p:oleObj name="Picture" r:id="rId4" imgW="4572000" imgH="3660851" progId="StaticEnhancedMetafile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2209800"/>
                        <a:ext cx="4419600" cy="3538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7" name="Line 5"/>
          <p:cNvSpPr>
            <a:spLocks noChangeShapeType="1"/>
          </p:cNvSpPr>
          <p:nvPr/>
        </p:nvSpPr>
        <p:spPr bwMode="auto">
          <a:xfrm flipV="1">
            <a:off x="5410200" y="3657600"/>
            <a:ext cx="3505200" cy="1447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3200400" y="2209800"/>
            <a:ext cx="2133600" cy="28194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568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/>
          <a:lstStyle/>
          <a:p>
            <a:r>
              <a:rPr lang="en-US" sz="2400" smtClean="0"/>
              <a:t>Example 2: Examining the link between # hours of daily TV watching (X) &amp; # of cans of soda consumed per day (Y)</a:t>
            </a:r>
          </a:p>
        </p:txBody>
      </p:sp>
      <p:sp>
        <p:nvSpPr>
          <p:cNvPr id="4577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371600"/>
            <a:ext cx="7239000" cy="381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smtClean="0"/>
              <a:t> </a:t>
            </a:r>
          </a:p>
        </p:txBody>
      </p:sp>
      <p:graphicFrame>
        <p:nvGraphicFramePr>
          <p:cNvPr id="457732" name="Group 4"/>
          <p:cNvGraphicFramePr>
            <a:graphicFrameLocks noGrp="1"/>
          </p:cNvGraphicFramePr>
          <p:nvPr>
            <p:ph sz="half" idx="1"/>
          </p:nvPr>
        </p:nvGraphicFramePr>
        <p:xfrm>
          <a:off x="228600" y="1447800"/>
          <a:ext cx="3733800" cy="5089527"/>
        </p:xfrm>
        <a:graphic>
          <a:graphicData uri="http://schemas.openxmlformats.org/drawingml/2006/table">
            <a:tbl>
              <a:tblPr/>
              <a:tblGrid>
                <a:gridCol w="985838"/>
                <a:gridCol w="1317625"/>
                <a:gridCol w="1430337"/>
              </a:tblGrid>
              <a:tr h="114299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Case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Hours TV/ Day (X)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Cans Soda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Per Day (Y)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098" name="Object 2"/>
          <p:cNvGraphicFramePr>
            <a:graphicFrameLocks noChangeAspect="1"/>
          </p:cNvGraphicFramePr>
          <p:nvPr>
            <p:ph sz="half" idx="2"/>
          </p:nvPr>
        </p:nvGraphicFramePr>
        <p:xfrm>
          <a:off x="4114800" y="1600200"/>
          <a:ext cx="5029200" cy="434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2" name="Picture" r:id="rId4" imgW="4572000" imgH="3660851" progId="StaticEnhancedMetafile">
                  <p:embed/>
                </p:oleObj>
              </mc:Choice>
              <mc:Fallback>
                <p:oleObj name="Picture" r:id="rId4" imgW="4572000" imgH="3660851" progId="StaticEnhancedMetafile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1600200"/>
                        <a:ext cx="5029200" cy="434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7731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00000"/>
      </a:dk1>
      <a:lt1>
        <a:srgbClr val="FFFF99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CA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CCFF99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E2FFC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99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C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9933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CAAD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00"/>
        </a:dk1>
        <a:lt1>
          <a:srgbClr val="F9B939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BD9AE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1877</TotalTime>
  <Words>1893</Words>
  <Application>Microsoft Office PowerPoint</Application>
  <PresentationFormat>On-screen Show (4:3)</PresentationFormat>
  <Paragraphs>390</Paragraphs>
  <Slides>24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Symbol</vt:lpstr>
      <vt:lpstr>Wingdings</vt:lpstr>
      <vt:lpstr>Times New Roman</vt:lpstr>
      <vt:lpstr>Default Design</vt:lpstr>
      <vt:lpstr>Picture (Enhanced Metafile)</vt:lpstr>
      <vt:lpstr>ASSOCIATION BETWEEN INTERVAL-RATIO VARIABLES</vt:lpstr>
      <vt:lpstr>Scattergrams</vt:lpstr>
      <vt:lpstr>3 Purposes of Scattergrams</vt:lpstr>
      <vt:lpstr>PowerPoint Presentation</vt:lpstr>
      <vt:lpstr>PowerPoint Presentation</vt:lpstr>
      <vt:lpstr>The Regression line</vt:lpstr>
      <vt:lpstr>Regression Line Formula</vt:lpstr>
      <vt:lpstr>Regression Line Formula</vt:lpstr>
      <vt:lpstr>Example 2: Examining the link between # hours of daily TV watching (X) &amp; # of cans of soda consumed per day (Y)</vt:lpstr>
      <vt:lpstr>Example 2</vt:lpstr>
      <vt:lpstr>The Slope (b) – A Strength &amp; A Weakness</vt:lpstr>
      <vt:lpstr>Pearson’s r Correlation Coefficient</vt:lpstr>
      <vt:lpstr>Pearson’s r</vt:lpstr>
      <vt:lpstr>The Coefficient of Determination</vt:lpstr>
      <vt:lpstr>Coefficient of Determination: Example</vt:lpstr>
      <vt:lpstr>Coefficient of Determination</vt:lpstr>
      <vt:lpstr>Coefficient of Determination</vt:lpstr>
      <vt:lpstr>Another Example: Relationship between Mobility Rate (x) &amp; Divorce rate (y)</vt:lpstr>
      <vt:lpstr>Another Example: Relationship between Mobility Rate (x) &amp; Divorce rate (y)</vt:lpstr>
      <vt:lpstr>Regression Output</vt:lpstr>
      <vt:lpstr>Hours worked x Hours relaxed</vt:lpstr>
      <vt:lpstr>Regression Output</vt:lpstr>
      <vt:lpstr>Correlation Matrix </vt:lpstr>
      <vt:lpstr>Measures of Association</vt:lpstr>
    </vt:vector>
  </TitlesOfParts>
  <Company>UNIVERSITY OF MINNESOTA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</dc:title>
  <dc:creator>RWEIDNER</dc:creator>
  <cp:lastModifiedBy>Jeffrey R Maahs</cp:lastModifiedBy>
  <cp:revision>350</cp:revision>
  <dcterms:created xsi:type="dcterms:W3CDTF">2003-10-21T22:57:07Z</dcterms:created>
  <dcterms:modified xsi:type="dcterms:W3CDTF">2012-04-16T15:42:11Z</dcterms:modified>
</cp:coreProperties>
</file>