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4" r:id="rId2"/>
    <p:sldId id="395" r:id="rId3"/>
    <p:sldId id="396" r:id="rId4"/>
    <p:sldId id="416" r:id="rId5"/>
    <p:sldId id="417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9" r:id="rId21"/>
    <p:sldId id="418" r:id="rId22"/>
    <p:sldId id="420" r:id="rId23"/>
    <p:sldId id="421" r:id="rId24"/>
    <p:sldId id="413" r:id="rId25"/>
  </p:sldIdLst>
  <p:sldSz cx="9144000" cy="6858000" type="screen4x3"/>
  <p:notesSz cx="71247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33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4454" autoAdjust="0"/>
  </p:normalViewPr>
  <p:slideViewPr>
    <p:cSldViewPr>
      <p:cViewPr varScale="1">
        <p:scale>
          <a:sx n="57" d="100"/>
          <a:sy n="57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56" y="-84"/>
      </p:cViewPr>
      <p:guideLst>
        <p:guide orient="horz" pos="2964"/>
        <p:guide pos="22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844484-7D28-428A-910F-2290AF295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99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967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470400"/>
            <a:ext cx="569912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FBB2D8E-666F-4778-9594-A3F10BE46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3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F72B4D-458C-495B-BD8A-90DB2879FE3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468438" y="706438"/>
            <a:ext cx="3554412" cy="266541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3686175"/>
            <a:ext cx="5699125" cy="5018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6D8B7-6A9E-4539-8F5D-EA231AC8A7B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91F0AC-9920-4CB9-A70F-C33973E3F5B6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SIMPLE FORMULA TO TRANSFORM A b INTO AN r…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Strong positive relationship between x &amp; y.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So, Pearson’s r is superior to b (the slope) for discussing the association between two interval-ratio variables in that Pearson’s r is bounded (score of  -1 to 1).  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The major advantage of this is that you can look at the association b/t two variables with very different scales. 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F345ED-8EC5-4D66-8D6D-9C33C9CB756C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795463" y="157163"/>
            <a:ext cx="3136900" cy="23526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2587625"/>
            <a:ext cx="6570663" cy="6823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75C353-A868-43EE-A0DC-BB2E762CF48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01738" y="157163"/>
            <a:ext cx="3136900" cy="23526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2587625"/>
            <a:ext cx="6727825" cy="6665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BOARD: MEAN # OF CANS OF SODA CONSUMED IS 3.6.  IF WE DIDN’T HAVE INFO ON X, THIS WOULD BE OUR BEST PREDICTION.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THIS LINE COMES VERY CLOSE TO SOME  POINTS, BUT IS QUITE FAR AWAY FROM OTHERS.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If we know nothing about x, what is our best guess about the number of self-reported  crimes that they are engaged in?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Our “best guess” will always be the mean value of y (variation around the mean is always a minimum).  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This is because the scores of any variable vary less around the mean than around any other point. 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If we predict the mean of Y for every case, we will make fewer errors of prediction than if we predict any other value for Y.  In other words, squared deviations from a mean are at a minimum:</a:t>
            </a:r>
          </a:p>
          <a:p>
            <a:pPr>
              <a:lnSpc>
                <a:spcPct val="90000"/>
              </a:lnSpc>
            </a:pPr>
            <a:endParaRPr lang="en-US" sz="10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b="1" dirty="0" smtClean="0">
                <a:latin typeface="Arial" charset="0"/>
              </a:rPr>
              <a:t>∑(Y-Y)2 = minimum</a:t>
            </a:r>
          </a:p>
          <a:p>
            <a:pPr>
              <a:lnSpc>
                <a:spcPct val="90000"/>
              </a:lnSpc>
            </a:pPr>
            <a:r>
              <a:rPr lang="en-US" sz="1000" b="1" dirty="0" smtClean="0">
                <a:latin typeface="Arial" charset="0"/>
              </a:rPr>
              <a:t>BOARD: VARIATION AROUND THE MEAN IS ALWAYS THE MINIMUM POSSIBLE</a:t>
            </a:r>
          </a:p>
          <a:p>
            <a:pPr>
              <a:lnSpc>
                <a:spcPct val="90000"/>
              </a:lnSpc>
            </a:pPr>
            <a:endParaRPr lang="en-US" sz="10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So, if we knew nothing about X, the squared deviations from our prediction will sum up to the total variation in y.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The vertical lines from the actual scores to the predicted score (Y bar) represent the amount of error we would make when predicting Y while ignoring X.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THIS IS TOTAL VARIATION IN Y.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Now, when we know X, we can calculate a regression equation and make predictions about Y using the regression coefficient.</a:t>
            </a: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If the two variables have a linear relationship, then predicting scores on Y from the least squares regression equation will incorporate X and improve our ability to predict Y.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So, our next step is to determine the extent to which knowledge of X improves our ability to predict Y.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This sum is called the explained variation – tells us how our ability to predict Y when taking X into account.</a:t>
            </a:r>
          </a:p>
          <a:p>
            <a:pPr>
              <a:lnSpc>
                <a:spcPct val="90000"/>
              </a:lnSpc>
            </a:pPr>
            <a:endParaRPr lang="en-US" sz="10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It is a measure of how much better our prediction has gotten </a:t>
            </a:r>
            <a:r>
              <a:rPr lang="en-US" sz="1000" b="1" dirty="0" smtClean="0">
                <a:latin typeface="Arial" charset="0"/>
              </a:rPr>
              <a:t>(as opposed to just using the mean of y.  In other words, it represents the proportion of the variation in y that is explained by x).</a:t>
            </a:r>
          </a:p>
          <a:p>
            <a:pPr>
              <a:lnSpc>
                <a:spcPct val="90000"/>
              </a:lnSpc>
            </a:pPr>
            <a:endParaRPr lang="en-US" sz="1000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000" dirty="0" smtClean="0">
                <a:latin typeface="Arial" charset="0"/>
              </a:rPr>
              <a:t>VERTICAL LINES (REPRESENTING ERROR BETWEEN PREDICTED &amp; OBSERVED) ARE SHORTER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8F2341-4EB6-4F19-8ECB-F94BE970D817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The formula for r2 is explained variation/total variation – that is, the proportion of the total variation in Y that is attributable to or explained by X. 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Just like other PRE measures, r2 indicates precisely the extent to which x helps us predict, understand, or explain X  (much less ambiguous than r).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The variation that is not explained by x (1-r2) is referred to as the unexplained variation (or, the difference between our best prediction of Y with X and the actual scores.  </a:t>
            </a:r>
          </a:p>
          <a:p>
            <a:r>
              <a:rPr lang="en-US" smtClean="0">
                <a:latin typeface="Arial" charset="0"/>
              </a:rPr>
              <a:t>Unexplained variation is usually attributed to the influence of some combination of other variables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(THIS IS HUGE, AND IS SOMETHING YOU’LL BE GETTING INTO A LOT MORE IN 3152 – RARELY IN THE “REAL” SOCIAL WORLD CAN ALL VARIATION IN A FACTOR BE EXPLAINED BY JUST ONE OTHER FACTOR – THE ECONOMY, CRIME, ETC ARE COMPLEX PHENOMENA), </a:t>
            </a:r>
          </a:p>
          <a:p>
            <a:r>
              <a:rPr lang="en-US" smtClean="0">
                <a:latin typeface="Arial" charset="0"/>
              </a:rPr>
              <a:t>measurement error, or random chance.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9D3B40-20FA-490A-AED3-709FD14A991B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470400"/>
            <a:ext cx="5699125" cy="470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So, to continue with our example, squaring the Pearson’s r for the relationship b/t # of children in a family &amp; number of self-reported crimes committed in a 6-month span gives us an r2 of…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INTERPRETATION:  ANOTHER PRE-BASED MEASURE…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On the other hand, maybe there’s another variable out there that does a better job at predicting how many crimes a person commits.  Perhaps, for example, it is the number of delinquent peers they hang out with, or if they hang out with any delinquent peers.  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In this case, the r2 might be higher for another factor.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In multiple regression, we can consider both simultaneously – have 2 x’s predicting or explaining variation in the same y.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(PRELUDE TO MULTIVARIATE REGRESSION)</a:t>
            </a: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76F63-3E6C-4E04-9CD2-3106122546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MOBILITY RATES OF STATES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B80F1-E4AA-423B-9546-14DD20F6017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MOBILITY RATES OF STATES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B2D8E-666F-4778-9594-A3F10BE46A2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32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90A614-B377-4AEB-85F4-4B8556E8676D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BD8856-D9BF-47ED-B19E-FB4D726EDE8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smtClean="0">
                <a:latin typeface="Arial" charset="0"/>
              </a:rPr>
              <a:t>(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CC2438-32A6-4176-8F23-7BD59F13C90E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788" y="4470400"/>
            <a:ext cx="5699125" cy="4548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75D5C-4AF1-4CA7-8455-A17D24987D3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5E462E-9318-4D91-AD8B-409B24BEAD0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157163"/>
            <a:ext cx="4076700" cy="305752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294063"/>
            <a:ext cx="6570662" cy="5881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0CF932-B736-4E8B-85A5-1F6E581929A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charset="0"/>
              </a:rPr>
              <a:t>EXAMPLE WITH HEIGHT WEIGHT….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SAMPLE OF MALES</a:t>
            </a:r>
          </a:p>
          <a:p>
            <a:endParaRPr lang="en-US" smtClean="0">
              <a:latin typeface="Arial" charset="0"/>
            </a:endParaRP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INTERPRETATION OF THIS  SLOPE: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FOR EACH 1-INCH INCREASE IN HEIGHT, WEIGHT INCREASES 0.9 OF A POUND.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QUESTIONS?</a:t>
            </a:r>
          </a:p>
          <a:p>
            <a:endParaRPr lang="en-US" smtClean="0">
              <a:latin typeface="Arial" charset="0"/>
            </a:endParaRPr>
          </a:p>
          <a:p>
            <a:r>
              <a:rPr lang="en-US" b="1" u="sng" smtClean="0">
                <a:latin typeface="Arial" charset="0"/>
              </a:rPr>
              <a:t>PUT THIS ON THE BOARD:</a:t>
            </a:r>
          </a:p>
          <a:p>
            <a:pPr lvl="1"/>
            <a:r>
              <a:rPr lang="en-US" sz="900" smtClean="0">
                <a:latin typeface="Arial" charset="0"/>
              </a:rPr>
              <a:t>Y = 102 + (.9)(70) = 102 + 63</a:t>
            </a:r>
          </a:p>
          <a:p>
            <a:pPr lvl="1"/>
            <a:r>
              <a:rPr lang="en-US" sz="900" smtClean="0">
                <a:latin typeface="Arial" charset="0"/>
              </a:rPr>
              <a:t>        = 165 pounds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1F94E6-F74F-4DDE-9763-A0EB79A52F73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4ECF7C-7B69-4622-AACD-90B84EF58387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y intercept (a) is 0.7 &amp; slope (b) is .99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45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E3874F-94AE-416E-840C-B263688E7E6E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0F24-549B-4FA0-A586-C63767BC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8CB28-5B1F-4A85-8CCC-A1083CCF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0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7D96-4840-4CD0-BFA5-51F5D2432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3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E942E-0934-4B18-A86B-14FD0908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00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697F5-4654-472F-82A0-C7D80A860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44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2AA2-C6C0-4799-A881-8E58F865F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33BC-1663-46AA-A8F7-2831B4D90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1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213D7-AF75-455E-A4BB-D497E190E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9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5437-4AB3-4A7D-A48F-CBC3DF73F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2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F52B-E620-43FC-825C-097BFE90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9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4BB1-868D-48E4-B173-5EDA6A68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2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12DE3-A179-4E77-BD6B-639D374B8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214CA-1CDE-4A9F-AB2D-09F0FC7E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1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9022-4D98-46FD-8C9E-5B992A10A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81A42B6-DBFD-4E4E-9587-7C1C6B730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cs.whfreeman.com/ips4e/cat_010/applets/CorrelationRegression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4000" smtClean="0">
                <a:solidFill>
                  <a:srgbClr val="0000FF"/>
                </a:solidFill>
              </a:rPr>
              <a:t>ASSOCIATION BETWEEN INTERVAL-RATIO VARIABLES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</p:spPr>
        <p:txBody>
          <a:bodyPr/>
          <a:lstStyle/>
          <a:p>
            <a:r>
              <a:rPr lang="en-US" sz="3500" smtClean="0"/>
              <a:t>Example 2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4038600" cy="5257800"/>
          </a:xfrm>
        </p:spPr>
        <p:txBody>
          <a:bodyPr/>
          <a:lstStyle/>
          <a:p>
            <a:r>
              <a:rPr lang="en-US" sz="2000" dirty="0" smtClean="0"/>
              <a:t>Example 2: Examining the link between # hours of daily TV watching (X) &amp; # of cans of soda consumed per day. (Y)</a:t>
            </a:r>
            <a:endParaRPr lang="en-US" sz="2000" i="1" dirty="0" smtClean="0">
              <a:sym typeface="Symbol" pitchFamily="18" charset="2"/>
            </a:endParaRPr>
          </a:p>
          <a:p>
            <a:pPr lvl="2">
              <a:buFont typeface="Wingdings" pitchFamily="2" charset="2"/>
              <a:buNone/>
            </a:pPr>
            <a:endParaRPr lang="en-US" sz="2100" i="1" dirty="0" smtClean="0">
              <a:sym typeface="Symbol" pitchFamily="18" charset="2"/>
            </a:endParaRPr>
          </a:p>
          <a:p>
            <a:r>
              <a:rPr lang="en-US" sz="2200" i="1" dirty="0" smtClean="0">
                <a:sym typeface="Symbol" pitchFamily="18" charset="2"/>
              </a:rPr>
              <a:t>The regression line for this problem:</a:t>
            </a:r>
          </a:p>
          <a:p>
            <a:pPr lvl="1"/>
            <a:r>
              <a:rPr lang="en-US" sz="2000" dirty="0" smtClean="0">
                <a:sym typeface="Symbol" pitchFamily="18" charset="2"/>
              </a:rPr>
              <a:t>Y = 0.7 + .99x</a:t>
            </a:r>
            <a:endParaRPr lang="en-US" sz="2000" dirty="0" smtClean="0"/>
          </a:p>
          <a:p>
            <a:pPr lvl="2"/>
            <a:r>
              <a:rPr lang="en-US" sz="1900" dirty="0" smtClean="0">
                <a:sym typeface="Symbol" pitchFamily="18" charset="2"/>
              </a:rPr>
              <a:t>If a person watches 3 hours of TV per day, how many cans of soda would he be expected to consume according to the regression equation</a:t>
            </a:r>
            <a:r>
              <a:rPr lang="en-US" sz="1900" dirty="0" smtClean="0">
                <a:sym typeface="Symbol" pitchFamily="18" charset="2"/>
              </a:rPr>
              <a:t>?</a:t>
            </a:r>
            <a:endParaRPr lang="en-US" sz="1900" dirty="0" smtClean="0">
              <a:sym typeface="Symbol" pitchFamily="18" charset="2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962400" y="1447800"/>
          <a:ext cx="5029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7800"/>
                        <a:ext cx="5029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 sz="3000" smtClean="0"/>
              <a:t>The Slope (b) – A Strength &amp; A Weakness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sz="2200" smtClean="0"/>
          </a:p>
          <a:p>
            <a:pPr lvl="1">
              <a:lnSpc>
                <a:spcPct val="90000"/>
              </a:lnSpc>
            </a:pPr>
            <a:r>
              <a:rPr lang="en-US" sz="2200" smtClean="0"/>
              <a:t>We know that b indicates the change in Y for a unit change in X, but b is not really a good measure of strength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 smtClean="0"/>
          </a:p>
          <a:p>
            <a:pPr lvl="1">
              <a:lnSpc>
                <a:spcPct val="90000"/>
              </a:lnSpc>
            </a:pPr>
            <a:r>
              <a:rPr lang="en-US" sz="2200" smtClean="0"/>
              <a:t>Weakness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It is unbounded (can be &gt;1 or &lt;-1) making it hard to interpret</a:t>
            </a:r>
          </a:p>
          <a:p>
            <a:pPr lvl="2">
              <a:lnSpc>
                <a:spcPct val="90000"/>
              </a:lnSpc>
            </a:pPr>
            <a:r>
              <a:rPr lang="en-US" sz="2100" smtClean="0"/>
              <a:t>The size of b is influenced by the scale that each variable is measured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685800"/>
          </a:xfrm>
        </p:spPr>
        <p:txBody>
          <a:bodyPr/>
          <a:lstStyle/>
          <a:p>
            <a:r>
              <a:rPr lang="en-US" sz="3000" smtClean="0"/>
              <a:t>Pearson’s r Correlation Coefficient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001000" cy="5105400"/>
          </a:xfrm>
        </p:spPr>
        <p:txBody>
          <a:bodyPr/>
          <a:lstStyle/>
          <a:p>
            <a:r>
              <a:rPr lang="en-US" smtClean="0"/>
              <a:t>By contrast, Pearson’s r is bounded </a:t>
            </a:r>
          </a:p>
          <a:p>
            <a:pPr lvl="1"/>
            <a:r>
              <a:rPr lang="en-US" smtClean="0"/>
              <a:t>a value of 0.0 indicates no linear relationship and a value of +/-1.00 indicates a perfect linear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609600"/>
          </a:xfrm>
        </p:spPr>
        <p:txBody>
          <a:bodyPr/>
          <a:lstStyle/>
          <a:p>
            <a:r>
              <a:rPr lang="en-US" smtClean="0"/>
              <a:t>Pearson’s r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Y = 0.7 + .99x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>
              <a:buFont typeface="Wingdings" pitchFamily="2" charset="2"/>
              <a:buNone/>
            </a:pPr>
            <a:r>
              <a:rPr lang="en-US" smtClean="0"/>
              <a:t>s</a:t>
            </a:r>
            <a:r>
              <a:rPr lang="en-US" i="1" baseline="-25000" smtClean="0"/>
              <a:t>x</a:t>
            </a:r>
            <a:r>
              <a:rPr lang="en-US" smtClean="0"/>
              <a:t> = 1.51</a:t>
            </a:r>
          </a:p>
          <a:p>
            <a:pPr lvl="2">
              <a:buFont typeface="Wingdings" pitchFamily="2" charset="2"/>
              <a:buNone/>
            </a:pPr>
            <a:r>
              <a:rPr lang="en-US" i="1" smtClean="0">
                <a:sym typeface="Symbol" pitchFamily="18" charset="2"/>
              </a:rPr>
              <a:t>s</a:t>
            </a:r>
            <a:r>
              <a:rPr lang="en-US" i="1" baseline="-25000" smtClean="0">
                <a:sym typeface="Symbol" pitchFamily="18" charset="2"/>
              </a:rPr>
              <a:t>y </a:t>
            </a:r>
            <a:r>
              <a:rPr lang="en-US" i="1" smtClean="0">
                <a:sym typeface="Symbol" pitchFamily="18" charset="2"/>
              </a:rPr>
              <a:t>= </a:t>
            </a:r>
            <a:r>
              <a:rPr lang="en-US" smtClean="0">
                <a:sym typeface="Symbol" pitchFamily="18" charset="2"/>
              </a:rPr>
              <a:t>2.24</a:t>
            </a:r>
          </a:p>
          <a:p>
            <a:pPr lvl="2"/>
            <a:endParaRPr lang="en-US" smtClean="0">
              <a:sym typeface="Symbol" pitchFamily="18" charset="2"/>
            </a:endParaRPr>
          </a:p>
          <a:p>
            <a:pPr lvl="2"/>
            <a:r>
              <a:rPr lang="en-US" smtClean="0">
                <a:sym typeface="Symbol" pitchFamily="18" charset="2"/>
              </a:rPr>
              <a:t>Converting the slope to a Pearson’s r correlation coefficient:</a:t>
            </a:r>
          </a:p>
          <a:p>
            <a:pPr lvl="3"/>
            <a:r>
              <a:rPr lang="en-US" smtClean="0">
                <a:sym typeface="Symbol" pitchFamily="18" charset="2"/>
              </a:rPr>
              <a:t>Formula:  r = b(s</a:t>
            </a:r>
            <a:r>
              <a:rPr lang="en-US" baseline="-25000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/s</a:t>
            </a:r>
            <a:r>
              <a:rPr lang="en-US" baseline="-25000" smtClean="0">
                <a:sym typeface="Symbol" pitchFamily="18" charset="2"/>
              </a:rPr>
              <a:t>y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lvl="3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                   r = .99 (1.51/2.24)</a:t>
            </a:r>
          </a:p>
          <a:p>
            <a:pPr lvl="3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r = .67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</p:spPr>
        <p:txBody>
          <a:bodyPr/>
          <a:lstStyle/>
          <a:p>
            <a:r>
              <a:rPr lang="en-US" sz="3500" smtClean="0"/>
              <a:t>The Coefficient of Determination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295400"/>
            <a:ext cx="8610600" cy="51816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mtClean="0"/>
              <a:t>The interpretation of Pearson’s r (like Cramer’s V) is     not straightforward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What is a “strong” or “weak” correlation?</a:t>
            </a:r>
          </a:p>
          <a:p>
            <a:pPr lvl="4">
              <a:lnSpc>
                <a:spcPct val="90000"/>
              </a:lnSpc>
            </a:pPr>
            <a:r>
              <a:rPr lang="en-US" smtClean="0"/>
              <a:t>Subjective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b="1" i="1" u="sng" smtClean="0"/>
              <a:t>coefficient of determination</a:t>
            </a:r>
            <a:r>
              <a:rPr lang="en-US" smtClean="0"/>
              <a:t> (r</a:t>
            </a:r>
            <a:r>
              <a:rPr lang="en-US" baseline="30000" smtClean="0"/>
              <a:t>2</a:t>
            </a:r>
            <a:r>
              <a:rPr lang="en-US" smtClean="0"/>
              <a:t>) is a more direct way to interpret the association between 2 variables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mtClean="0"/>
              <a:t>r</a:t>
            </a:r>
            <a:r>
              <a:rPr lang="en-US" baseline="30000" smtClean="0"/>
              <a:t>2 </a:t>
            </a:r>
            <a:r>
              <a:rPr lang="en-US" smtClean="0"/>
              <a:t>represents the amount of variation in Y explained by X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mtClean="0"/>
              <a:t>You can interpret r</a:t>
            </a:r>
            <a:r>
              <a:rPr lang="en-US" baseline="30000" smtClean="0"/>
              <a:t>2</a:t>
            </a:r>
            <a:r>
              <a:rPr lang="en-US" smtClean="0"/>
              <a:t> with PRE logic: </a:t>
            </a:r>
          </a:p>
          <a:p>
            <a:pPr lvl="3">
              <a:lnSpc>
                <a:spcPct val="90000"/>
              </a:lnSpc>
              <a:buFontTx/>
              <a:buAutoNum type="arabicPeriod"/>
            </a:pPr>
            <a:r>
              <a:rPr lang="en-US" smtClean="0"/>
              <a:t>predict Y while ignoring info. supplied by X </a:t>
            </a:r>
          </a:p>
          <a:p>
            <a:pPr lvl="3">
              <a:lnSpc>
                <a:spcPct val="90000"/>
              </a:lnSpc>
              <a:buFontTx/>
              <a:buAutoNum type="arabicPeriod"/>
            </a:pPr>
            <a:r>
              <a:rPr lang="en-US" smtClean="0"/>
              <a:t>then account for X when predicting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3563"/>
          </a:xfrm>
        </p:spPr>
        <p:txBody>
          <a:bodyPr/>
          <a:lstStyle/>
          <a:p>
            <a:r>
              <a:rPr lang="en-US" sz="3600" smtClean="0"/>
              <a:t>Coefficient of Determination: Example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229600" cy="1676400"/>
          </a:xfrm>
        </p:spPr>
        <p:txBody>
          <a:bodyPr/>
          <a:lstStyle/>
          <a:p>
            <a:pPr marL="1371600" lvl="2" indent="-457200"/>
            <a:r>
              <a:rPr lang="en-US" sz="2000" smtClean="0"/>
              <a:t>Without info about X (hours of daily TV watching), the best predictor we have is the mean # of cans of soda consumed (mean of Y) </a:t>
            </a:r>
          </a:p>
          <a:p>
            <a:pPr marL="1371600" lvl="2" indent="-457200"/>
            <a:r>
              <a:rPr lang="en-US" sz="2000" smtClean="0"/>
              <a:t>The green line (the slope) is what we would predict WITH info about X</a:t>
            </a:r>
            <a:endParaRPr lang="en-US" sz="2000" b="1" i="1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514600"/>
          <a:ext cx="5105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51054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514600" y="4114800"/>
            <a:ext cx="4191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3500" smtClean="0"/>
              <a:t>Coefficient of Determination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5791200"/>
          </a:xfrm>
        </p:spPr>
        <p:txBody>
          <a:bodyPr/>
          <a:lstStyle/>
          <a:p>
            <a:pPr lvl="2"/>
            <a:endParaRPr lang="en-US" dirty="0" smtClean="0"/>
          </a:p>
          <a:p>
            <a:pPr lvl="2"/>
            <a:r>
              <a:rPr lang="en-US" dirty="0" smtClean="0"/>
              <a:t>Conceptually, the formula for r</a:t>
            </a:r>
            <a:r>
              <a:rPr lang="en-US" baseline="30000" dirty="0" smtClean="0"/>
              <a:t>2</a:t>
            </a:r>
            <a:r>
              <a:rPr lang="en-US" dirty="0" smtClean="0"/>
              <a:t> is: </a:t>
            </a:r>
          </a:p>
          <a:p>
            <a:pPr lvl="4">
              <a:buFont typeface="Wingdings" pitchFamily="2" charset="2"/>
              <a:buNone/>
            </a:pP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u="sng" dirty="0" smtClean="0"/>
              <a:t>Explained variation</a:t>
            </a:r>
          </a:p>
          <a:p>
            <a:pPr lvl="4">
              <a:buFont typeface="Wingdings" pitchFamily="2" charset="2"/>
              <a:buNone/>
            </a:pPr>
            <a:r>
              <a:rPr lang="en-US" dirty="0" smtClean="0"/>
              <a:t>          Total variation</a:t>
            </a:r>
          </a:p>
          <a:p>
            <a:pPr lvl="4">
              <a:buFont typeface="Wingdings" pitchFamily="2" charset="2"/>
              <a:buNone/>
            </a:pPr>
            <a:r>
              <a:rPr lang="en-US" dirty="0" smtClean="0"/>
              <a:t>	“The proportion of the total variation in Y that is attributable or explained by X.”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variation not explained by r</a:t>
            </a:r>
            <a:r>
              <a:rPr lang="en-US" baseline="30000" dirty="0" smtClean="0"/>
              <a:t>2</a:t>
            </a:r>
            <a:r>
              <a:rPr lang="en-US" dirty="0" smtClean="0"/>
              <a:t> is called the </a:t>
            </a:r>
            <a:r>
              <a:rPr lang="en-US" b="1" i="1" u="sng" dirty="0" smtClean="0"/>
              <a:t>unexplained variation</a:t>
            </a:r>
            <a:endParaRPr lang="en-US" dirty="0" smtClean="0"/>
          </a:p>
          <a:p>
            <a:pPr lvl="3"/>
            <a:r>
              <a:rPr lang="en-US" dirty="0" smtClean="0"/>
              <a:t>Usually attributed to measurement error, random chance, or </a:t>
            </a:r>
            <a:r>
              <a:rPr lang="en-US" b="1" i="1" dirty="0" smtClean="0"/>
              <a:t>some combination of other variables</a:t>
            </a:r>
          </a:p>
          <a:p>
            <a:pPr lvl="2">
              <a:buFont typeface="Wingdings" pitchFamily="2" charset="2"/>
              <a:buNone/>
            </a:pPr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</p:spPr>
        <p:txBody>
          <a:bodyPr/>
          <a:lstStyle/>
          <a:p>
            <a:r>
              <a:rPr lang="en-US" sz="3000" smtClean="0"/>
              <a:t>Coefficient of Determination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1"/>
            <a:r>
              <a:rPr lang="en-US" smtClean="0"/>
              <a:t>Interpreting the meaning of the coefficient of determination in the example:</a:t>
            </a:r>
          </a:p>
          <a:p>
            <a:pPr lvl="1"/>
            <a:endParaRPr lang="en-US" smtClean="0"/>
          </a:p>
          <a:p>
            <a:pPr lvl="2"/>
            <a:r>
              <a:rPr lang="en-US" smtClean="0"/>
              <a:t>Squaring Pearson’s r  (.67) gives us an r</a:t>
            </a:r>
            <a:r>
              <a:rPr lang="en-US" baseline="30000" smtClean="0"/>
              <a:t>2 </a:t>
            </a:r>
            <a:r>
              <a:rPr lang="en-US" smtClean="0"/>
              <a:t>of .45</a:t>
            </a:r>
          </a:p>
          <a:p>
            <a:pPr lvl="2"/>
            <a:endParaRPr lang="en-US" smtClean="0"/>
          </a:p>
          <a:p>
            <a:pPr lvl="2"/>
            <a:r>
              <a:rPr lang="en-US" smtClean="0"/>
              <a:t>Interpretation:</a:t>
            </a:r>
          </a:p>
          <a:p>
            <a:pPr lvl="3"/>
            <a:r>
              <a:rPr lang="en-US" smtClean="0"/>
              <a:t>The # of hours of daily TV watching (X) explains 45% of the total variation in soda consumed 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smtClean="0"/>
              <a:t>Another Example: Relationship between Mobility Rate (x) &amp; Divorce rate (y)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066800"/>
            <a:ext cx="4419600" cy="5562600"/>
          </a:xfrm>
        </p:spPr>
        <p:txBody>
          <a:bodyPr/>
          <a:lstStyle/>
          <a:p>
            <a:r>
              <a:rPr lang="en-US" sz="2000" smtClean="0"/>
              <a:t>The formula for this regression line is:</a:t>
            </a:r>
          </a:p>
          <a:p>
            <a:pPr>
              <a:buFontTx/>
              <a:buNone/>
            </a:pPr>
            <a:r>
              <a:rPr lang="en-US" sz="2000" smtClean="0"/>
              <a:t>	Y = -2.5 + (.17)X</a:t>
            </a:r>
          </a:p>
          <a:p>
            <a:pPr lvl="1"/>
            <a:r>
              <a:rPr lang="en-US" sz="2000" smtClean="0"/>
              <a:t>1) What is </a:t>
            </a:r>
            <a:r>
              <a:rPr lang="en-US" sz="2000" b="1" i="1" u="sng" smtClean="0"/>
              <a:t>this</a:t>
            </a:r>
            <a:r>
              <a:rPr lang="en-US" sz="2000" smtClean="0"/>
              <a:t> slope telling you?</a:t>
            </a:r>
          </a:p>
          <a:p>
            <a:pPr lvl="1"/>
            <a:r>
              <a:rPr lang="en-US" sz="2000" smtClean="0"/>
              <a:t>2) Using this formula, if the mobility rate for a given state was 45, what would you predict the divorce rate to be?</a:t>
            </a:r>
          </a:p>
          <a:p>
            <a:pPr lvl="1"/>
            <a:r>
              <a:rPr lang="en-US" sz="2000" smtClean="0"/>
              <a:t>3) The standard deviation (</a:t>
            </a:r>
            <a:r>
              <a:rPr lang="en-US" sz="2000" i="1" smtClean="0"/>
              <a:t>s</a:t>
            </a:r>
            <a:r>
              <a:rPr lang="en-US" sz="2000" smtClean="0"/>
              <a:t>) for x=6.57 &amp; the </a:t>
            </a:r>
            <a:r>
              <a:rPr lang="en-US" sz="2000" i="1" smtClean="0"/>
              <a:t>s</a:t>
            </a:r>
            <a:r>
              <a:rPr lang="en-US" sz="2000" smtClean="0"/>
              <a:t> for y=1.29. Use this info to calculate Pearson’s r. How would you interpret this correlation?</a:t>
            </a:r>
          </a:p>
          <a:p>
            <a:pPr lvl="1"/>
            <a:r>
              <a:rPr lang="en-US" sz="2000" smtClean="0"/>
              <a:t>4) Calculate &amp; interpret the coefficient of determination (r</a:t>
            </a:r>
            <a:r>
              <a:rPr lang="en-US" sz="2000" baseline="30000" smtClean="0"/>
              <a:t>2</a:t>
            </a:r>
            <a:r>
              <a:rPr lang="en-US" sz="2000" smtClean="0"/>
              <a:t>)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91000" y="1524000"/>
          <a:ext cx="47244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524000"/>
                        <a:ext cx="4724400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2800" b="1" dirty="0" smtClean="0"/>
              <a:t>Another Example: Relationship between Mobility Rate (x) &amp; Divorce rate (y)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838200"/>
            <a:ext cx="90678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The formula for this regression line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	Y = -2.5 + (.17)X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1) What is </a:t>
            </a:r>
            <a:r>
              <a:rPr lang="en-US" sz="2400" b="1" i="1" u="sng" dirty="0" smtClean="0"/>
              <a:t>this</a:t>
            </a:r>
            <a:r>
              <a:rPr lang="en-US" sz="2400" dirty="0" smtClean="0"/>
              <a:t> slope telling you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</a:t>
            </a:r>
            <a:r>
              <a:rPr lang="en-US" sz="2400" dirty="0" smtClean="0"/>
              <a:t>) Using this formula, if the mobility rate for a given state was 45, what would you predict the divorce rate to be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3</a:t>
            </a:r>
            <a:r>
              <a:rPr lang="en-US" sz="2400" dirty="0" smtClean="0"/>
              <a:t>) The standard deviation (</a:t>
            </a:r>
            <a:r>
              <a:rPr lang="en-US" sz="2400" i="1" dirty="0" smtClean="0"/>
              <a:t>s</a:t>
            </a:r>
            <a:r>
              <a:rPr lang="en-US" sz="2400" dirty="0" smtClean="0"/>
              <a:t>) for x=6.57 &amp; the </a:t>
            </a:r>
            <a:r>
              <a:rPr lang="en-US" sz="2400" i="1" dirty="0" smtClean="0"/>
              <a:t>s</a:t>
            </a:r>
            <a:r>
              <a:rPr lang="en-US" sz="2400" dirty="0" smtClean="0"/>
              <a:t> for y=1.29. Use this info to calculate Pearson’s r. How would you interpret this correlation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4</a:t>
            </a:r>
            <a:r>
              <a:rPr lang="en-US" sz="2400" dirty="0" smtClean="0"/>
              <a:t>) Calculate &amp; interpret the coefficient of determination (r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Scattergrams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038600" cy="4678363"/>
          </a:xfrm>
        </p:spPr>
        <p:txBody>
          <a:bodyPr/>
          <a:lstStyle/>
          <a:p>
            <a:r>
              <a:rPr lang="en-US" sz="2400" smtClean="0"/>
              <a:t>Allow quick identification of important features of relationship between interval-ratio variables</a:t>
            </a:r>
          </a:p>
          <a:p>
            <a:pPr>
              <a:buFontTx/>
              <a:buNone/>
            </a:pPr>
            <a:endParaRPr lang="en-US" sz="2400" smtClean="0"/>
          </a:p>
          <a:p>
            <a:r>
              <a:rPr lang="en-US" sz="2400" smtClean="0"/>
              <a:t>Two dimensions:</a:t>
            </a:r>
          </a:p>
          <a:p>
            <a:pPr marL="692150" lvl="1" indent="-347663"/>
            <a:r>
              <a:rPr lang="en-US" sz="2200" smtClean="0"/>
              <a:t>Scores of the independent (X) variable (horizontal axis)</a:t>
            </a:r>
          </a:p>
          <a:p>
            <a:pPr marL="692150" lvl="1" indent="-347663"/>
            <a:r>
              <a:rPr lang="en-US" sz="2200" smtClean="0"/>
              <a:t>Scores of the dependent (Y) variable (vertical axis)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14800" y="1600200"/>
          <a:ext cx="4800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00200"/>
                        <a:ext cx="480060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Scatterplot </a:t>
            </a:r>
          </a:p>
          <a:p>
            <a:pPr lvl="1"/>
            <a:r>
              <a:rPr lang="en-US" dirty="0" smtClean="0"/>
              <a:t>Graphs </a:t>
            </a:r>
            <a:r>
              <a:rPr lang="en-US" dirty="0" smtClean="0">
                <a:sym typeface="Wingdings" pitchFamily="2" charset="2"/>
              </a:rPr>
              <a:t> Legacy  Simple Scatter</a:t>
            </a:r>
          </a:p>
          <a:p>
            <a:r>
              <a:rPr lang="en-US" dirty="0" smtClean="0">
                <a:sym typeface="Wingdings" pitchFamily="2" charset="2"/>
              </a:rPr>
              <a:t>Regression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Analyze  Regression  Linear </a:t>
            </a:r>
          </a:p>
          <a:p>
            <a:r>
              <a:rPr lang="en-US" dirty="0" smtClean="0">
                <a:sym typeface="Wingdings" pitchFamily="2" charset="2"/>
              </a:rPr>
              <a:t>Example: How much you work predicts how much time you have to relax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X = Hours worked in past week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 = Hours relaxed in past week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90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worked x Hours relaxed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041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Output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63606"/>
              </p:ext>
            </p:extLst>
          </p:nvPr>
        </p:nvGraphicFramePr>
        <p:xfrm>
          <a:off x="0" y="1371600"/>
          <a:ext cx="8915400" cy="2001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900"/>
                <a:gridCol w="876300"/>
                <a:gridCol w="1143000"/>
                <a:gridCol w="1981200"/>
                <a:gridCol w="1943100"/>
                <a:gridCol w="1485900"/>
              </a:tblGrid>
              <a:tr h="296489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Model Summary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583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Model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 Square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Adjusted R Square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Std. Error of the Estimate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53194"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dimension0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</a:t>
                      </a: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209</a:t>
                      </a:r>
                      <a:r>
                        <a:rPr lang="en-US" sz="2000" baseline="30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044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043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2.578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7572">
                <a:tc grid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a. Predictors: (Constant), NUMBER OF HOURS WORKED LAST WEEK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838543"/>
              </p:ext>
            </p:extLst>
          </p:nvPr>
        </p:nvGraphicFramePr>
        <p:xfrm>
          <a:off x="0" y="3733800"/>
          <a:ext cx="8991601" cy="3359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9447"/>
                <a:gridCol w="1659447"/>
                <a:gridCol w="1208937"/>
                <a:gridCol w="1301934"/>
                <a:gridCol w="1485435"/>
                <a:gridCol w="746450"/>
                <a:gridCol w="929951"/>
              </a:tblGrid>
              <a:tr h="267583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Coefficients</a:t>
                      </a:r>
                      <a:r>
                        <a:rPr lang="en-US" sz="1800" baseline="30000" dirty="0" err="1">
                          <a:effectLst/>
                        </a:rPr>
                        <a:t>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6160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Model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Unstandardized Coefficients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Standardized Coefficients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Sig.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6758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Std. Error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Beta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843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(Constant)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5.274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.236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22.38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.000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1654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NUMBER OF HOURS WORKED LAST WEEK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-.038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.005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-.209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-7.160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7583">
                <a:tc gridSpan="7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Dependent Variable: HOURS PER DAY R HAVE TO RELAX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649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Matrix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Correlate </a:t>
            </a:r>
            <a:r>
              <a:rPr lang="en-US" dirty="0" smtClean="0">
                <a:sym typeface="Wingdings" pitchFamily="2" charset="2"/>
              </a:rPr>
              <a:t> Bivariate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13747"/>
              </p:ext>
            </p:extLst>
          </p:nvPr>
        </p:nvGraphicFramePr>
        <p:xfrm>
          <a:off x="1" y="2286000"/>
          <a:ext cx="9144000" cy="5410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1723"/>
                <a:gridCol w="2055796"/>
                <a:gridCol w="1518827"/>
                <a:gridCol w="1518827"/>
                <a:gridCol w="1518827"/>
              </a:tblGrid>
              <a:tr h="275338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Correlations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92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HOURS WORKED LAST WEEK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HOURS PER DAY R HAVE TO RELAX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DAYS OF ACTIVITY LIMITATION PAST 30 DAYS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5338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HOURS WORKED LAST WEEK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Pearson Correlation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-.209</a:t>
                      </a:r>
                      <a:r>
                        <a:rPr lang="en-US" sz="1400" baseline="30000" dirty="0">
                          <a:solidFill>
                            <a:srgbClr val="FF0000"/>
                          </a:solidFill>
                          <a:effectLst/>
                        </a:rPr>
                        <a:t>**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-.061</a:t>
                      </a:r>
                      <a:r>
                        <a:rPr lang="en-US" sz="1400" baseline="3000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 (2-tailed)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.000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</a:rPr>
                        <a:t>.040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8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1139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1123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1122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5338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HOURS PER DAY R HAVE TO RELAX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Pearson Correlation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effectLst/>
                        </a:rPr>
                        <a:t>-.209</a:t>
                      </a:r>
                      <a:r>
                        <a:rPr lang="en-US" sz="1800" b="1" baseline="30000" dirty="0">
                          <a:solidFill>
                            <a:srgbClr val="7030A0"/>
                          </a:solidFill>
                          <a:effectLst/>
                        </a:rPr>
                        <a:t>**</a:t>
                      </a:r>
                      <a:endParaRPr lang="en-US" sz="2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-.021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 (2-tailed)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.483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5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1154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1146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5338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DAYS OF ACTIVITY LIMITATION PAST 30 DAYS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Pearson Correlation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-.061</a:t>
                      </a:r>
                      <a:r>
                        <a:rPr lang="en-US" sz="1400" baseline="30000" dirty="0">
                          <a:effectLst/>
                        </a:rPr>
                        <a:t>*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-.021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82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Sig. (2-tailed)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.040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.483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75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1146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1155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5338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**. Correlation is significant at the 0.01 level (2-tailed).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338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*. Correlation is significant at the 0.05 level (2-tailed).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965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smtClean="0"/>
              <a:t>Measures of Association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659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* But, has an upper limit of 1 when dealing with a 2x2 table.</a:t>
            </a:r>
            <a:endParaRPr lang="en-US"/>
          </a:p>
        </p:txBody>
      </p:sp>
      <p:graphicFrame>
        <p:nvGraphicFramePr>
          <p:cNvPr id="486404" name="Group 4"/>
          <p:cNvGraphicFramePr>
            <a:graphicFrameLocks noGrp="1"/>
          </p:cNvGraphicFramePr>
          <p:nvPr>
            <p:ph sz="half" idx="2"/>
          </p:nvPr>
        </p:nvGraphicFramePr>
        <p:xfrm>
          <a:off x="533400" y="990600"/>
          <a:ext cx="8229600" cy="4699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310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Level of Measurement (both variables)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Measures of Association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“Bounded”?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PRE interpretation?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NOMINAL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Cramer’s 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Lambda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NO*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ORDINAL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Gamma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INTERVAL-RATIO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 (slope)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Pearson’s 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3437"/>
          </a:xfrm>
        </p:spPr>
        <p:txBody>
          <a:bodyPr/>
          <a:lstStyle/>
          <a:p>
            <a:r>
              <a:rPr lang="en-US" smtClean="0"/>
              <a:t>3 Purposes of Scattergrams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228600" y="1219200"/>
            <a:ext cx="4191000" cy="5105400"/>
          </a:xfrm>
        </p:spPr>
        <p:txBody>
          <a:bodyPr/>
          <a:lstStyle/>
          <a:p>
            <a:pPr marL="990600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 smtClean="0"/>
              <a:t>To give a rough idea about the existence, strength &amp; direction of a relationship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l"/>
            </a:pPr>
            <a:r>
              <a:rPr lang="en-US" sz="1800" smtClean="0"/>
              <a:t>The direction of the relationship can be detected by the angle of the regression line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Char char="l"/>
            </a:pPr>
            <a:endParaRPr lang="en-US" sz="1800" smtClean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sz="2200" smtClean="0"/>
              <a:t>2.	</a:t>
            </a:r>
            <a:r>
              <a:rPr lang="en-US" sz="2000" smtClean="0"/>
              <a:t>To give a rough idea about whether a relationship between 2 variables is linear (defined with a straight line)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en-US" sz="2000" smtClean="0"/>
              <a:t>3.	To predict scores of cases on one variable (Y) from the score on the other (X)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962400" y="1697038"/>
          <a:ext cx="5029200" cy="402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97038"/>
                        <a:ext cx="5029200" cy="402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400800" cy="5334000"/>
          </a:xfrm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477000" y="762000"/>
            <a:ext cx="23558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IV and DV?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What is the direction</a:t>
            </a:r>
          </a:p>
          <a:p>
            <a:pPr eaLnBrk="1" hangingPunct="1"/>
            <a:r>
              <a:rPr lang="en-US"/>
              <a:t>of this relationship?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752600" y="56388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IV and DV?</a:t>
            </a:r>
          </a:p>
          <a:p>
            <a:pPr>
              <a:buFont typeface="Arial" charset="0"/>
              <a:buChar char="•"/>
            </a:pPr>
            <a:r>
              <a:rPr lang="en-US"/>
              <a:t>What is the direction of this relationship?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81800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r>
              <a:rPr lang="en-US" sz="3500" smtClean="0"/>
              <a:t>The Regression line</a:t>
            </a:r>
            <a:endParaRPr lang="en-US" sz="3500" i="1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600" dirty="0" smtClean="0"/>
              <a:t>Properties: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The sum of positive and negative vertical distances from it is zero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The standard deviation of the points from the line is at a minimum</a:t>
            </a:r>
          </a:p>
          <a:p>
            <a:pPr marL="990600" lvl="1" indent="-646113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The line passes through the point (mean x, mean y)</a:t>
            </a:r>
          </a:p>
          <a:p>
            <a:pPr marL="609600" indent="-609600">
              <a:lnSpc>
                <a:spcPct val="90000"/>
              </a:lnSpc>
            </a:pPr>
            <a:r>
              <a:rPr lang="en-US" sz="2600" dirty="0" smtClean="0">
                <a:hlinkClick r:id="rId3"/>
              </a:rPr>
              <a:t>Bivariate Regression Applet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Regression Line Formula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800" b="1" i="1" smtClean="0"/>
              <a:t>	Y = a + bX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Y = score on the dependent variable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X = the score on the independent variable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a = the Y intercept –</a:t>
            </a:r>
          </a:p>
          <a:p>
            <a:pPr lvl="3">
              <a:buFont typeface="Wingdings" pitchFamily="2" charset="2"/>
              <a:buNone/>
            </a:pPr>
            <a:r>
              <a:rPr lang="en-US" smtClean="0"/>
              <a:t>	point where the regression line crosses the Y axis</a:t>
            </a:r>
          </a:p>
          <a:p>
            <a:pPr lvl="2">
              <a:buFont typeface="Wingdings" pitchFamily="2" charset="2"/>
              <a:buNone/>
            </a:pPr>
            <a:r>
              <a:rPr lang="en-US" smtClean="0"/>
              <a:t>b = the slope of the regression line</a:t>
            </a:r>
          </a:p>
          <a:p>
            <a:pPr lvl="3"/>
            <a:r>
              <a:rPr lang="en-US" smtClean="0"/>
              <a:t>SLOPE – the amount of change produced in Y by a unit change in X; or,</a:t>
            </a:r>
          </a:p>
          <a:p>
            <a:pPr lvl="3"/>
            <a:r>
              <a:rPr lang="en-US" smtClean="0"/>
              <a:t>a measure of the effect of the X variable on the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868363"/>
          </a:xfrm>
        </p:spPr>
        <p:txBody>
          <a:bodyPr/>
          <a:lstStyle/>
          <a:p>
            <a:r>
              <a:rPr lang="en-US" smtClean="0"/>
              <a:t>Regression Line Formula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5410200"/>
          </a:xfrm>
        </p:spPr>
        <p:txBody>
          <a:bodyPr/>
          <a:lstStyle/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sz="2500" b="1" i="1" dirty="0" smtClean="0"/>
              <a:t>Y = a + </a:t>
            </a:r>
            <a:r>
              <a:rPr lang="en-US" sz="2500" b="1" i="1" dirty="0" err="1" smtClean="0"/>
              <a:t>bX</a:t>
            </a:r>
            <a:endParaRPr lang="en-US" sz="2500" b="1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y-intercept (a) = </a:t>
            </a:r>
            <a:r>
              <a:rPr lang="en-US" sz="2000" b="1" dirty="0" smtClean="0">
                <a:solidFill>
                  <a:srgbClr val="92D050"/>
                </a:solidFill>
              </a:rPr>
              <a:t>102</a:t>
            </a:r>
            <a:r>
              <a:rPr lang="en-US" sz="2000" b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slope (b) = .9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Y = 102 + (.9)X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This information can be used to predict weight from height.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Example: What is the predicted weight of a male who is 70” tall (5’10”)?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Y = 102 + (.9)(70) = 102 + 63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   = 165 pounds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    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724400" y="2209800"/>
          <a:ext cx="4419600" cy="353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4419600" cy="353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5410200" y="3657600"/>
            <a:ext cx="3505200" cy="144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200400" y="2209800"/>
            <a:ext cx="2133600" cy="2819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en-US" sz="2400" smtClean="0"/>
              <a:t>Example 2: Examining the link between # hours of daily TV watching (X) &amp; # of cans of soda consumed per day (Y)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371600"/>
            <a:ext cx="72390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</a:t>
            </a:r>
          </a:p>
        </p:txBody>
      </p:sp>
      <p:graphicFrame>
        <p:nvGraphicFramePr>
          <p:cNvPr id="457732" name="Group 4"/>
          <p:cNvGraphicFramePr>
            <a:graphicFrameLocks noGrp="1"/>
          </p:cNvGraphicFramePr>
          <p:nvPr>
            <p:ph sz="half" idx="1"/>
          </p:nvPr>
        </p:nvGraphicFramePr>
        <p:xfrm>
          <a:off x="228600" y="1447800"/>
          <a:ext cx="3733800" cy="5089527"/>
        </p:xfrm>
        <a:graphic>
          <a:graphicData uri="http://schemas.openxmlformats.org/drawingml/2006/table">
            <a:tbl>
              <a:tblPr/>
              <a:tblGrid>
                <a:gridCol w="985838"/>
                <a:gridCol w="1317625"/>
                <a:gridCol w="1430337"/>
              </a:tblGrid>
              <a:tr h="114299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Hours TV/ Day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Cans Soda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 Day 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114800" y="1600200"/>
          <a:ext cx="50292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Picture" r:id="rId4" imgW="4572000" imgH="3660851" progId="StaticEnhancedMetafile">
                  <p:embed/>
                </p:oleObj>
              </mc:Choice>
              <mc:Fallback>
                <p:oleObj name="Picture" r:id="rId4" imgW="4572000" imgH="3660851" progId="StaticEnhancedMeta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00200"/>
                        <a:ext cx="502920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993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C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9B93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BD9AE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1877</TotalTime>
  <Words>1893</Words>
  <Application>Microsoft Office PowerPoint</Application>
  <PresentationFormat>On-screen Show (4:3)</PresentationFormat>
  <Paragraphs>390</Paragraphs>
  <Slides>24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Wingdings</vt:lpstr>
      <vt:lpstr>Times New Roman</vt:lpstr>
      <vt:lpstr>Default Design</vt:lpstr>
      <vt:lpstr>Picture (Enhanced Metafile)</vt:lpstr>
      <vt:lpstr>ASSOCIATION BETWEEN INTERVAL-RATIO VARIABLES</vt:lpstr>
      <vt:lpstr>Scattergrams</vt:lpstr>
      <vt:lpstr>3 Purposes of Scattergrams</vt:lpstr>
      <vt:lpstr>PowerPoint Presentation</vt:lpstr>
      <vt:lpstr>PowerPoint Presentation</vt:lpstr>
      <vt:lpstr>The Regression line</vt:lpstr>
      <vt:lpstr>Regression Line Formula</vt:lpstr>
      <vt:lpstr>Regression Line Formula</vt:lpstr>
      <vt:lpstr>Example 2: Examining the link between # hours of daily TV watching (X) &amp; # of cans of soda consumed per day (Y)</vt:lpstr>
      <vt:lpstr>Example 2</vt:lpstr>
      <vt:lpstr>The Slope (b) – A Strength &amp; A Weakness</vt:lpstr>
      <vt:lpstr>Pearson’s r Correlation Coefficient</vt:lpstr>
      <vt:lpstr>Pearson’s r</vt:lpstr>
      <vt:lpstr>The Coefficient of Determination</vt:lpstr>
      <vt:lpstr>Coefficient of Determination: Example</vt:lpstr>
      <vt:lpstr>Coefficient of Determination</vt:lpstr>
      <vt:lpstr>Coefficient of Determination</vt:lpstr>
      <vt:lpstr>Another Example: Relationship between Mobility Rate (x) &amp; Divorce rate (y)</vt:lpstr>
      <vt:lpstr>Another Example: Relationship between Mobility Rate (x) &amp; Divorce rate (y)</vt:lpstr>
      <vt:lpstr>Regression Output</vt:lpstr>
      <vt:lpstr>Hours worked x Hours relaxed</vt:lpstr>
      <vt:lpstr>Regression Output</vt:lpstr>
      <vt:lpstr>Correlation Matrix </vt:lpstr>
      <vt:lpstr>Measures of Association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</dc:title>
  <dc:creator>RWEIDNER</dc:creator>
  <cp:lastModifiedBy>Jeffrey R Maahs</cp:lastModifiedBy>
  <cp:revision>350</cp:revision>
  <dcterms:created xsi:type="dcterms:W3CDTF">2003-10-21T22:57:07Z</dcterms:created>
  <dcterms:modified xsi:type="dcterms:W3CDTF">2012-04-16T15:42:11Z</dcterms:modified>
</cp:coreProperties>
</file>